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4"/>
  </p:notesMasterIdLst>
  <p:handoutMasterIdLst>
    <p:handoutMasterId r:id="rId75"/>
  </p:handoutMasterIdLst>
  <p:sldIdLst>
    <p:sldId id="290" r:id="rId2"/>
    <p:sldId id="380" r:id="rId3"/>
    <p:sldId id="291" r:id="rId4"/>
    <p:sldId id="292" r:id="rId5"/>
    <p:sldId id="293" r:id="rId6"/>
    <p:sldId id="294" r:id="rId7"/>
    <p:sldId id="295" r:id="rId8"/>
    <p:sldId id="298" r:id="rId9"/>
    <p:sldId id="301" r:id="rId10"/>
    <p:sldId id="302" r:id="rId11"/>
    <p:sldId id="303" r:id="rId12"/>
    <p:sldId id="304" r:id="rId13"/>
    <p:sldId id="305" r:id="rId14"/>
    <p:sldId id="381" r:id="rId15"/>
    <p:sldId id="307" r:id="rId16"/>
    <p:sldId id="308" r:id="rId17"/>
    <p:sldId id="309" r:id="rId18"/>
    <p:sldId id="311" r:id="rId19"/>
    <p:sldId id="313" r:id="rId20"/>
    <p:sldId id="312" r:id="rId21"/>
    <p:sldId id="314" r:id="rId22"/>
    <p:sldId id="316" r:id="rId23"/>
    <p:sldId id="315" r:id="rId24"/>
    <p:sldId id="317" r:id="rId25"/>
    <p:sldId id="318" r:id="rId26"/>
    <p:sldId id="319" r:id="rId27"/>
    <p:sldId id="321" r:id="rId28"/>
    <p:sldId id="323" r:id="rId29"/>
    <p:sldId id="325" r:id="rId30"/>
    <p:sldId id="326" r:id="rId31"/>
    <p:sldId id="327" r:id="rId32"/>
    <p:sldId id="328" r:id="rId33"/>
    <p:sldId id="382" r:id="rId34"/>
    <p:sldId id="330" r:id="rId35"/>
    <p:sldId id="331" r:id="rId36"/>
    <p:sldId id="332" r:id="rId37"/>
    <p:sldId id="333" r:id="rId38"/>
    <p:sldId id="334" r:id="rId39"/>
    <p:sldId id="335" r:id="rId40"/>
    <p:sldId id="336" r:id="rId41"/>
    <p:sldId id="337" r:id="rId42"/>
    <p:sldId id="338" r:id="rId43"/>
    <p:sldId id="339" r:id="rId44"/>
    <p:sldId id="340" r:id="rId45"/>
    <p:sldId id="383" r:id="rId46"/>
    <p:sldId id="342" r:id="rId47"/>
    <p:sldId id="343" r:id="rId48"/>
    <p:sldId id="344" r:id="rId49"/>
    <p:sldId id="345" r:id="rId50"/>
    <p:sldId id="346" r:id="rId51"/>
    <p:sldId id="347" r:id="rId52"/>
    <p:sldId id="348" r:id="rId53"/>
    <p:sldId id="349" r:id="rId54"/>
    <p:sldId id="350" r:id="rId55"/>
    <p:sldId id="351" r:id="rId56"/>
    <p:sldId id="352" r:id="rId57"/>
    <p:sldId id="353" r:id="rId58"/>
    <p:sldId id="354" r:id="rId59"/>
    <p:sldId id="355" r:id="rId60"/>
    <p:sldId id="356" r:id="rId61"/>
    <p:sldId id="357" r:id="rId62"/>
    <p:sldId id="384" r:id="rId63"/>
    <p:sldId id="376" r:id="rId64"/>
    <p:sldId id="367" r:id="rId65"/>
    <p:sldId id="369" r:id="rId66"/>
    <p:sldId id="373" r:id="rId67"/>
    <p:sldId id="372" r:id="rId68"/>
    <p:sldId id="371" r:id="rId69"/>
    <p:sldId id="374" r:id="rId70"/>
    <p:sldId id="375" r:id="rId71"/>
    <p:sldId id="377" r:id="rId72"/>
    <p:sldId id="378" r:id="rId7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heme Style Guide" id="{532ADC95-8B68-4F96-9A13-E35FA0E58553}">
          <p14:sldIdLst/>
        </p14:section>
        <p14:section name="Introduction" id="{90983BA4-56F5-46A5-87FD-742FE9977CDE}">
          <p14:sldIdLst>
            <p14:sldId id="290"/>
          </p14:sldIdLst>
        </p14:section>
        <p14:section name="Point-to-Point Messaging" id="{9F985ADF-C0EF-4554-82B5-70E2436ED504}">
          <p14:sldIdLst>
            <p14:sldId id="380"/>
            <p14:sldId id="291"/>
            <p14:sldId id="292"/>
            <p14:sldId id="293"/>
            <p14:sldId id="294"/>
            <p14:sldId id="295"/>
            <p14:sldId id="298"/>
            <p14:sldId id="301"/>
            <p14:sldId id="302"/>
            <p14:sldId id="303"/>
            <p14:sldId id="304"/>
            <p14:sldId id="305"/>
          </p14:sldIdLst>
        </p14:section>
        <p14:section name="Publish/Subscribe Messaging" id="{B5E81DCB-D3D3-4535-BF1D-D262C1C3DE30}">
          <p14:sldIdLst>
            <p14:sldId id="381"/>
            <p14:sldId id="307"/>
            <p14:sldId id="308"/>
            <p14:sldId id="309"/>
            <p14:sldId id="311"/>
            <p14:sldId id="313"/>
            <p14:sldId id="312"/>
            <p14:sldId id="314"/>
            <p14:sldId id="316"/>
            <p14:sldId id="315"/>
            <p14:sldId id="317"/>
            <p14:sldId id="318"/>
            <p14:sldId id="319"/>
            <p14:sldId id="321"/>
            <p14:sldId id="323"/>
            <p14:sldId id="325"/>
            <p14:sldId id="326"/>
            <p14:sldId id="327"/>
            <p14:sldId id="328"/>
          </p14:sldIdLst>
        </p14:section>
        <p14:section name="Competing Consumers" id="{066DB747-43D6-490C-9C5D-C021257625E2}">
          <p14:sldIdLst>
            <p14:sldId id="382"/>
            <p14:sldId id="330"/>
            <p14:sldId id="331"/>
            <p14:sldId id="332"/>
            <p14:sldId id="333"/>
            <p14:sldId id="334"/>
            <p14:sldId id="335"/>
            <p14:sldId id="336"/>
            <p14:sldId id="337"/>
            <p14:sldId id="338"/>
            <p14:sldId id="339"/>
            <p14:sldId id="340"/>
          </p14:sldIdLst>
        </p14:section>
        <p14:section name="Reqyest/Reply" id="{97DF1316-7762-4579-A7BC-BEF1C09BC596}">
          <p14:sldIdLst>
            <p14:sldId id="383"/>
            <p14:sldId id="342"/>
            <p14:sldId id="343"/>
            <p14:sldId id="344"/>
            <p14:sldId id="345"/>
            <p14:sldId id="346"/>
            <p14:sldId id="347"/>
            <p14:sldId id="348"/>
            <p14:sldId id="349"/>
            <p14:sldId id="350"/>
            <p14:sldId id="351"/>
            <p14:sldId id="352"/>
            <p14:sldId id="353"/>
            <p14:sldId id="354"/>
            <p14:sldId id="355"/>
            <p14:sldId id="356"/>
            <p14:sldId id="357"/>
          </p14:sldIdLst>
        </p14:section>
        <p14:section name="Wrap Up" id="{6558FFC7-2EC0-4289-B8D1-730A7F8F1B2F}">
          <p14:sldIdLst>
            <p14:sldId id="384"/>
            <p14:sldId id="376"/>
            <p14:sldId id="367"/>
            <p14:sldId id="369"/>
            <p14:sldId id="373"/>
            <p14:sldId id="372"/>
            <p14:sldId id="371"/>
            <p14:sldId id="374"/>
            <p14:sldId id="375"/>
            <p14:sldId id="377"/>
            <p14:sldId id="37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0AD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72563" autoAdjust="0"/>
  </p:normalViewPr>
  <p:slideViewPr>
    <p:cSldViewPr snapToGrid="0" showGuides="1">
      <p:cViewPr varScale="1">
        <p:scale>
          <a:sx n="81" d="100"/>
          <a:sy n="81" d="100"/>
        </p:scale>
        <p:origin x="840" y="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65F2EF8-1963-4D06-0037-190C2628E8E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3C1DDF5-DDBF-7F05-6959-EDD7EE8CD53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64EA34-5607-42FC-A5EC-B3EB34B980C7}" type="datetimeFigureOut">
              <a:rPr lang="en-US" smtClean="0"/>
              <a:t>8/8/2025</a:t>
            </a:fld>
            <a:endParaRPr lang="en-US"/>
          </a:p>
        </p:txBody>
      </p:sp>
      <p:sp>
        <p:nvSpPr>
          <p:cNvPr id="4" name="Footer Placeholder 3">
            <a:extLst>
              <a:ext uri="{FF2B5EF4-FFF2-40B4-BE49-F238E27FC236}">
                <a16:creationId xmlns:a16="http://schemas.microsoft.com/office/drawing/2014/main" id="{7F37E494-0D1E-4B7E-8DC6-C5FDF16C76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D9A15D4-5BB1-9A3E-5C4E-00538AFC1B1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332A3B4-E1AE-4DAF-AAB0-E27DAAB565AA}" type="slidenum">
              <a:rPr lang="en-US" smtClean="0"/>
              <a:t>‹#›</a:t>
            </a:fld>
            <a:endParaRPr lang="en-US"/>
          </a:p>
        </p:txBody>
      </p:sp>
    </p:spTree>
    <p:extLst>
      <p:ext uri="{BB962C8B-B14F-4D97-AF65-F5344CB8AC3E}">
        <p14:creationId xmlns:p14="http://schemas.microsoft.com/office/powerpoint/2010/main" val="19616421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B21A4E-9E2A-47D2-8D53-809F7F857FEB}" type="datetimeFigureOut">
              <a:rPr lang="en-US" smtClean="0"/>
              <a:t>8/8/2025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000ACD-0348-4F47-9C35-586193A86BF3}" type="slidenum">
              <a:rPr lang="en-US" smtClean="0"/>
              <a:t>‹#›</a:t>
            </a:fld>
            <a:endParaRPr lang="en-US"/>
          </a:p>
        </p:txBody>
      </p:sp>
    </p:spTree>
    <p:extLst>
      <p:ext uri="{BB962C8B-B14F-4D97-AF65-F5344CB8AC3E}">
        <p14:creationId xmlns:p14="http://schemas.microsoft.com/office/powerpoint/2010/main" val="31069551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A919A6-93D7-3B61-CAC3-7767CE5D1D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40E1A5-F881-6111-AAF4-6C96AE9E73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ABC8EE-773C-2549-19DC-529606462FFD}"/>
              </a:ext>
            </a:extLst>
          </p:cNvPr>
          <p:cNvSpPr>
            <a:spLocks noGrp="1"/>
          </p:cNvSpPr>
          <p:nvPr>
            <p:ph type="body" idx="1"/>
          </p:nvPr>
        </p:nvSpPr>
        <p:spPr/>
        <p:txBody>
          <a:bodyPr/>
          <a:lstStyle/>
          <a:p>
            <a:r>
              <a:rPr lang="en-US" b="1" u="sng" dirty="0"/>
              <a:t>Definition</a:t>
            </a:r>
            <a:endParaRPr lang="en-US" b="0" u="none" dirty="0"/>
          </a:p>
          <a:p>
            <a:r>
              <a:rPr lang="en-US" b="0" u="none" dirty="0"/>
              <a:t>Point-to-point messaging is a communication pattern where a message is sent from one sender to one receiver. This ensures that each message is processed by exactly one consumer.</a:t>
            </a:r>
          </a:p>
          <a:p>
            <a:endParaRPr lang="en-US" b="0" u="none" dirty="0"/>
          </a:p>
          <a:p>
            <a:r>
              <a:rPr lang="en-US" b="1" u="sng" dirty="0"/>
              <a:t>Purpose</a:t>
            </a:r>
            <a:endParaRPr lang="en-US" b="0" u="none" dirty="0"/>
          </a:p>
          <a:p>
            <a:r>
              <a:rPr lang="en-US" b="0" u="none" dirty="0"/>
              <a:t>It provides a straightforward, reliable way to ensure that messages are delivered and processed without duplication.</a:t>
            </a:r>
            <a:endParaRPr lang="en-US" b="1" u="sng" dirty="0"/>
          </a:p>
        </p:txBody>
      </p:sp>
      <p:sp>
        <p:nvSpPr>
          <p:cNvPr id="4" name="Slide Number Placeholder 3">
            <a:extLst>
              <a:ext uri="{FF2B5EF4-FFF2-40B4-BE49-F238E27FC236}">
                <a16:creationId xmlns:a16="http://schemas.microsoft.com/office/drawing/2014/main" id="{6E4B305B-4319-5242-FACB-CE7FA5B8C41A}"/>
              </a:ext>
            </a:extLst>
          </p:cNvPr>
          <p:cNvSpPr>
            <a:spLocks noGrp="1"/>
          </p:cNvSpPr>
          <p:nvPr>
            <p:ph type="sldNum" sz="quarter" idx="5"/>
          </p:nvPr>
        </p:nvSpPr>
        <p:spPr/>
        <p:txBody>
          <a:bodyPr/>
          <a:lstStyle/>
          <a:p>
            <a:fld id="{F5000ACD-0348-4F47-9C35-586193A86BF3}" type="slidenum">
              <a:rPr lang="en-US" smtClean="0"/>
              <a:t>3</a:t>
            </a:fld>
            <a:endParaRPr lang="en-US"/>
          </a:p>
        </p:txBody>
      </p:sp>
    </p:spTree>
    <p:extLst>
      <p:ext uri="{BB962C8B-B14F-4D97-AF65-F5344CB8AC3E}">
        <p14:creationId xmlns:p14="http://schemas.microsoft.com/office/powerpoint/2010/main" val="3784859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Run the Demo</a:t>
            </a:r>
            <a:endParaRPr lang="en-US" b="0" dirty="0"/>
          </a:p>
          <a:p>
            <a:pPr marL="171450" indent="-171450">
              <a:buFont typeface="Arial" panose="020B0604020202020204" pitchFamily="34" charset="0"/>
              <a:buChar char="•"/>
            </a:pPr>
            <a:r>
              <a:rPr lang="en-US" b="0" u="none" dirty="0"/>
              <a:t>Execute the producer code to send a message.</a:t>
            </a:r>
          </a:p>
          <a:p>
            <a:pPr marL="171450" indent="-171450">
              <a:buFont typeface="Arial" panose="020B0604020202020204" pitchFamily="34" charset="0"/>
              <a:buChar char="•"/>
            </a:pPr>
            <a:r>
              <a:rPr lang="en-US" b="0" u="none" dirty="0"/>
              <a:t>Execute the consumer code to receive and process the message.</a:t>
            </a:r>
          </a:p>
          <a:p>
            <a:pPr marL="171450" indent="-171450">
              <a:buFont typeface="Arial" panose="020B0604020202020204" pitchFamily="34" charset="0"/>
              <a:buChar char="•"/>
            </a:pPr>
            <a:r>
              <a:rPr lang="en-US" b="0" u="none" dirty="0"/>
              <a:t>Observer the message flow from the producer to the consumer.</a:t>
            </a:r>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12</a:t>
            </a:fld>
            <a:endParaRPr lang="en-US"/>
          </a:p>
        </p:txBody>
      </p:sp>
    </p:spTree>
    <p:extLst>
      <p:ext uri="{BB962C8B-B14F-4D97-AF65-F5344CB8AC3E}">
        <p14:creationId xmlns:p14="http://schemas.microsoft.com/office/powerpoint/2010/main" val="26278357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Definition</a:t>
            </a:r>
            <a:endParaRPr lang="en-US" b="0" u="none" dirty="0"/>
          </a:p>
          <a:p>
            <a:r>
              <a:rPr lang="en-US" b="0" u="none" dirty="0"/>
              <a:t>Publish/Subscribe (Pub/Sub) messaging is a pattern where message are published to a topic and multiple subscribers receive the message. This allows one-to-many communication.</a:t>
            </a:r>
          </a:p>
          <a:p>
            <a:endParaRPr lang="en-US" b="0" u="none" dirty="0"/>
          </a:p>
          <a:p>
            <a:endParaRPr lang="en-US" b="0" u="none" dirty="0"/>
          </a:p>
          <a:p>
            <a:r>
              <a:rPr lang="en-US" b="1" u="sng" dirty="0"/>
              <a:t>Purpose</a:t>
            </a:r>
            <a:endParaRPr lang="en-US" b="0" u="none" dirty="0"/>
          </a:p>
          <a:p>
            <a:r>
              <a:rPr lang="en-US" b="0" u="none" dirty="0"/>
              <a:t>It enable scalable and flexible communication, allowing multiple subscribes to receive the same message simultaneously.</a:t>
            </a:r>
            <a:endParaRPr lang="en-US" b="1" u="sng" dirty="0"/>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15</a:t>
            </a:fld>
            <a:endParaRPr lang="en-US"/>
          </a:p>
        </p:txBody>
      </p:sp>
    </p:spTree>
    <p:extLst>
      <p:ext uri="{BB962C8B-B14F-4D97-AF65-F5344CB8AC3E}">
        <p14:creationId xmlns:p14="http://schemas.microsoft.com/office/powerpoint/2010/main" val="27073355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Message Publisher</a:t>
            </a:r>
            <a:endParaRPr lang="en-US" b="0" u="none" dirty="0"/>
          </a:p>
          <a:p>
            <a:r>
              <a:rPr lang="en-US" b="0" u="none" dirty="0"/>
              <a:t>The component or service that sends messages to a topic.</a:t>
            </a:r>
          </a:p>
          <a:p>
            <a:endParaRPr lang="en-US" b="0" u="none" dirty="0"/>
          </a:p>
          <a:p>
            <a:r>
              <a:rPr lang="en-US" b="1" u="sng" dirty="0"/>
              <a:t>Topic</a:t>
            </a:r>
            <a:endParaRPr lang="en-US" b="0" u="none" dirty="0"/>
          </a:p>
          <a:p>
            <a:r>
              <a:rPr lang="en-US" b="0" u="none" dirty="0"/>
              <a:t>An intermediary channel where messages are published and made available to subscribers.</a:t>
            </a:r>
          </a:p>
          <a:p>
            <a:endParaRPr lang="en-US" b="0" u="none" dirty="0"/>
          </a:p>
          <a:p>
            <a:r>
              <a:rPr lang="en-US" b="1" u="sng" dirty="0"/>
              <a:t>Message Subscribers</a:t>
            </a:r>
            <a:endParaRPr lang="en-US" b="0" u="none" dirty="0"/>
          </a:p>
          <a:p>
            <a:r>
              <a:rPr lang="en-US" b="0" u="none" dirty="0"/>
              <a:t>Components or services that subscribe to the topic and receive messages.</a:t>
            </a:r>
          </a:p>
          <a:p>
            <a:endParaRPr lang="en-US" b="0" u="none" dirty="0"/>
          </a:p>
          <a:p>
            <a:r>
              <a:rPr lang="en-US" b="1" u="sng" dirty="0"/>
              <a:t>Message Broker</a:t>
            </a:r>
            <a:endParaRPr lang="en-US" b="0" u="none" dirty="0"/>
          </a:p>
          <a:p>
            <a:r>
              <a:rPr lang="en-US" b="0" u="none" dirty="0"/>
              <a:t>An optional intermediary that manages the topic and ensures messages are delivered to all subscribers.</a:t>
            </a:r>
            <a:endParaRPr lang="en-US" b="1" u="sng" dirty="0"/>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16</a:t>
            </a:fld>
            <a:endParaRPr lang="en-US"/>
          </a:p>
        </p:txBody>
      </p:sp>
    </p:spTree>
    <p:extLst>
      <p:ext uri="{BB962C8B-B14F-4D97-AF65-F5344CB8AC3E}">
        <p14:creationId xmlns:p14="http://schemas.microsoft.com/office/powerpoint/2010/main" val="32665941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C7D3F-9A9A-9450-4E6D-3B36E032CD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C0F2B7-E75D-CE76-BC79-077001BD65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24DB58-D23E-77CC-8338-27191B866497}"/>
              </a:ext>
            </a:extLst>
          </p:cNvPr>
          <p:cNvSpPr>
            <a:spLocks noGrp="1"/>
          </p:cNvSpPr>
          <p:nvPr>
            <p:ph type="body" idx="1"/>
          </p:nvPr>
        </p:nvSpPr>
        <p:spPr/>
        <p:txBody>
          <a:bodyPr/>
          <a:lstStyle/>
          <a:p>
            <a:r>
              <a:rPr lang="en-US" b="0" u="none" dirty="0"/>
              <a:t>Decouples message producers from consumers.</a:t>
            </a:r>
          </a:p>
          <a:p>
            <a:endParaRPr lang="en-US" b="0" u="none" dirty="0"/>
          </a:p>
          <a:p>
            <a:r>
              <a:rPr lang="en-US" b="0" u="none" dirty="0"/>
              <a:t>Supports multiple consumers for the same message.</a:t>
            </a:r>
          </a:p>
          <a:p>
            <a:endParaRPr lang="en-US" b="0" u="none" dirty="0"/>
          </a:p>
          <a:p>
            <a:r>
              <a:rPr lang="en-US" b="0" u="none" dirty="0"/>
              <a:t>Enhances scalability and flexibility in message delivery.</a:t>
            </a:r>
          </a:p>
        </p:txBody>
      </p:sp>
      <p:sp>
        <p:nvSpPr>
          <p:cNvPr id="4" name="Slide Number Placeholder 3">
            <a:extLst>
              <a:ext uri="{FF2B5EF4-FFF2-40B4-BE49-F238E27FC236}">
                <a16:creationId xmlns:a16="http://schemas.microsoft.com/office/drawing/2014/main" id="{2976328D-C3C4-1A71-6DF9-EFFD0F667929}"/>
              </a:ext>
            </a:extLst>
          </p:cNvPr>
          <p:cNvSpPr>
            <a:spLocks noGrp="1"/>
          </p:cNvSpPr>
          <p:nvPr>
            <p:ph type="sldNum" sz="quarter" idx="5"/>
          </p:nvPr>
        </p:nvSpPr>
        <p:spPr/>
        <p:txBody>
          <a:bodyPr/>
          <a:lstStyle/>
          <a:p>
            <a:fld id="{F5000ACD-0348-4F47-9C35-586193A86BF3}" type="slidenum">
              <a:rPr lang="en-US" smtClean="0"/>
              <a:t>17</a:t>
            </a:fld>
            <a:endParaRPr lang="en-US"/>
          </a:p>
        </p:txBody>
      </p:sp>
    </p:spTree>
    <p:extLst>
      <p:ext uri="{BB962C8B-B14F-4D97-AF65-F5344CB8AC3E}">
        <p14:creationId xmlns:p14="http://schemas.microsoft.com/office/powerpoint/2010/main" val="4263310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9C1C5A-A90C-1617-975C-4023E11D82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A62DC5-031D-57C4-0B07-E3D6BFD0AE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A7A1E8-D90A-23A7-AD48-1CED19E89153}"/>
              </a:ext>
            </a:extLst>
          </p:cNvPr>
          <p:cNvSpPr>
            <a:spLocks noGrp="1"/>
          </p:cNvSpPr>
          <p:nvPr>
            <p:ph type="body" idx="1"/>
          </p:nvPr>
        </p:nvSpPr>
        <p:spPr/>
        <p:txBody>
          <a:bodyPr/>
          <a:lstStyle/>
          <a:p>
            <a:r>
              <a:rPr lang="en-US" b="1" u="sng" dirty="0"/>
              <a:t>Complexity in Message Management</a:t>
            </a:r>
            <a:endParaRPr lang="en-US" b="0" u="none" dirty="0"/>
          </a:p>
          <a:p>
            <a:pPr marL="171450" indent="-171450">
              <a:buFont typeface="Arial" panose="020B0604020202020204" pitchFamily="34" charset="0"/>
              <a:buChar char="•"/>
            </a:pPr>
            <a:r>
              <a:rPr lang="en-US" b="0" u="none" dirty="0"/>
              <a:t>Managing message delivery guarantees and ensuring messages are delivered to all subscribers can be complex.</a:t>
            </a:r>
          </a:p>
          <a:p>
            <a:pPr marL="171450" indent="-171450">
              <a:buFont typeface="Arial" panose="020B0604020202020204" pitchFamily="34" charset="0"/>
              <a:buChar char="•"/>
            </a:pPr>
            <a:r>
              <a:rPr lang="en-US" b="0" u="none" dirty="0"/>
              <a:t>Handling message ordering and duplicates across multiple subscribers adds additional complexity.</a:t>
            </a:r>
            <a:endParaRPr lang="en-US" b="1" u="sng" dirty="0"/>
          </a:p>
        </p:txBody>
      </p:sp>
      <p:sp>
        <p:nvSpPr>
          <p:cNvPr id="4" name="Slide Number Placeholder 3">
            <a:extLst>
              <a:ext uri="{FF2B5EF4-FFF2-40B4-BE49-F238E27FC236}">
                <a16:creationId xmlns:a16="http://schemas.microsoft.com/office/drawing/2014/main" id="{CABB5326-99FA-049B-08AA-10087BE46A82}"/>
              </a:ext>
            </a:extLst>
          </p:cNvPr>
          <p:cNvSpPr>
            <a:spLocks noGrp="1"/>
          </p:cNvSpPr>
          <p:nvPr>
            <p:ph type="sldNum" sz="quarter" idx="5"/>
          </p:nvPr>
        </p:nvSpPr>
        <p:spPr/>
        <p:txBody>
          <a:bodyPr/>
          <a:lstStyle/>
          <a:p>
            <a:fld id="{F5000ACD-0348-4F47-9C35-586193A86BF3}" type="slidenum">
              <a:rPr lang="en-US" smtClean="0"/>
              <a:t>18</a:t>
            </a:fld>
            <a:endParaRPr lang="en-US"/>
          </a:p>
        </p:txBody>
      </p:sp>
    </p:spTree>
    <p:extLst>
      <p:ext uri="{BB962C8B-B14F-4D97-AF65-F5344CB8AC3E}">
        <p14:creationId xmlns:p14="http://schemas.microsoft.com/office/powerpoint/2010/main" val="17589969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766BCC-7CB9-D756-C0ED-153E68F588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7334A9-4408-BD2B-CCC0-7F16C1A653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E7C31C5-1046-849B-583D-2E55AA832692}"/>
              </a:ext>
            </a:extLst>
          </p:cNvPr>
          <p:cNvSpPr>
            <a:spLocks noGrp="1"/>
          </p:cNvSpPr>
          <p:nvPr>
            <p:ph type="body" idx="1"/>
          </p:nvPr>
        </p:nvSpPr>
        <p:spPr/>
        <p:txBody>
          <a:bodyPr/>
          <a:lstStyle/>
          <a:p>
            <a:r>
              <a:rPr lang="en-US" b="1" u="sng" dirty="0"/>
              <a:t>Scalability Challenges</a:t>
            </a:r>
            <a:endParaRPr lang="en-US" b="0" u="none" dirty="0"/>
          </a:p>
          <a:p>
            <a:pPr marL="171450" indent="-171450">
              <a:buFont typeface="Arial" panose="020B0604020202020204" pitchFamily="34" charset="0"/>
              <a:buChar char="•"/>
            </a:pPr>
            <a:r>
              <a:rPr lang="en-US" b="0" u="none" dirty="0"/>
              <a:t>As the number of subscribers grows, the load on the message broker can incr4ease, potentially impacting performance.</a:t>
            </a:r>
          </a:p>
          <a:p>
            <a:pPr marL="171450" indent="-171450">
              <a:buFont typeface="Arial" panose="020B0604020202020204" pitchFamily="34" charset="0"/>
              <a:buChar char="•"/>
            </a:pPr>
            <a:r>
              <a:rPr lang="en-US" b="0" u="none" dirty="0"/>
              <a:t>Ensuring timely delivery of messages to all subscribers can become more challenging with a high volume of messages.</a:t>
            </a:r>
            <a:endParaRPr lang="en-US" b="1" u="sng" dirty="0"/>
          </a:p>
        </p:txBody>
      </p:sp>
      <p:sp>
        <p:nvSpPr>
          <p:cNvPr id="4" name="Slide Number Placeholder 3">
            <a:extLst>
              <a:ext uri="{FF2B5EF4-FFF2-40B4-BE49-F238E27FC236}">
                <a16:creationId xmlns:a16="http://schemas.microsoft.com/office/drawing/2014/main" id="{6797113E-04A2-4996-CA8E-721F97DE8214}"/>
              </a:ext>
            </a:extLst>
          </p:cNvPr>
          <p:cNvSpPr>
            <a:spLocks noGrp="1"/>
          </p:cNvSpPr>
          <p:nvPr>
            <p:ph type="sldNum" sz="quarter" idx="5"/>
          </p:nvPr>
        </p:nvSpPr>
        <p:spPr/>
        <p:txBody>
          <a:bodyPr/>
          <a:lstStyle/>
          <a:p>
            <a:fld id="{F5000ACD-0348-4F47-9C35-586193A86BF3}" type="slidenum">
              <a:rPr lang="en-US" smtClean="0"/>
              <a:t>19</a:t>
            </a:fld>
            <a:endParaRPr lang="en-US"/>
          </a:p>
        </p:txBody>
      </p:sp>
    </p:spTree>
    <p:extLst>
      <p:ext uri="{BB962C8B-B14F-4D97-AF65-F5344CB8AC3E}">
        <p14:creationId xmlns:p14="http://schemas.microsoft.com/office/powerpoint/2010/main" val="8608579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29E7EA-3FDC-0E48-3C0A-8EB9F08DAF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395CDB-CBC5-67E3-8B0D-8DD6197323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F5C2A4-362F-1762-581E-BF936729FD9F}"/>
              </a:ext>
            </a:extLst>
          </p:cNvPr>
          <p:cNvSpPr>
            <a:spLocks noGrp="1"/>
          </p:cNvSpPr>
          <p:nvPr>
            <p:ph type="body" idx="1"/>
          </p:nvPr>
        </p:nvSpPr>
        <p:spPr/>
        <p:txBody>
          <a:bodyPr/>
          <a:lstStyle/>
          <a:p>
            <a:r>
              <a:rPr lang="en-US" b="1" u="sng" dirty="0"/>
              <a:t>Subscriber Dependency</a:t>
            </a:r>
            <a:endParaRPr lang="en-US" b="0" u="none" dirty="0"/>
          </a:p>
          <a:p>
            <a:pPr marL="171450" indent="-171450">
              <a:buFont typeface="Arial" panose="020B0604020202020204" pitchFamily="34" charset="0"/>
              <a:buChar char="•"/>
            </a:pPr>
            <a:r>
              <a:rPr lang="en-US" b="0" u="none" dirty="0"/>
              <a:t>As the number of subscribers grows, the load on the message broker can increase, potentially impacting performance.</a:t>
            </a:r>
          </a:p>
          <a:p>
            <a:pPr marL="171450" indent="-171450">
              <a:buFont typeface="Arial" panose="020B0604020202020204" pitchFamily="34" charset="0"/>
              <a:buChar char="•"/>
            </a:pPr>
            <a:r>
              <a:rPr lang="en-US" b="0" u="none" dirty="0"/>
              <a:t>Ensuring timely delivery of message to all subscribers can become more challenging with a high volume of messages.</a:t>
            </a:r>
            <a:endParaRPr lang="en-US" b="1" u="sng" dirty="0"/>
          </a:p>
        </p:txBody>
      </p:sp>
      <p:sp>
        <p:nvSpPr>
          <p:cNvPr id="4" name="Slide Number Placeholder 3">
            <a:extLst>
              <a:ext uri="{FF2B5EF4-FFF2-40B4-BE49-F238E27FC236}">
                <a16:creationId xmlns:a16="http://schemas.microsoft.com/office/drawing/2014/main" id="{D626A9DB-CFA0-9059-22C0-8376DA99EDCD}"/>
              </a:ext>
            </a:extLst>
          </p:cNvPr>
          <p:cNvSpPr>
            <a:spLocks noGrp="1"/>
          </p:cNvSpPr>
          <p:nvPr>
            <p:ph type="sldNum" sz="quarter" idx="5"/>
          </p:nvPr>
        </p:nvSpPr>
        <p:spPr/>
        <p:txBody>
          <a:bodyPr/>
          <a:lstStyle/>
          <a:p>
            <a:fld id="{F5000ACD-0348-4F47-9C35-586193A86BF3}" type="slidenum">
              <a:rPr lang="en-US" smtClean="0"/>
              <a:t>20</a:t>
            </a:fld>
            <a:endParaRPr lang="en-US"/>
          </a:p>
        </p:txBody>
      </p:sp>
    </p:spTree>
    <p:extLst>
      <p:ext uri="{BB962C8B-B14F-4D97-AF65-F5344CB8AC3E}">
        <p14:creationId xmlns:p14="http://schemas.microsoft.com/office/powerpoint/2010/main" val="3924150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B87F7C-A700-A7C6-D691-955534F43B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7E2BD5-6C5E-CB22-528F-0B3359E3CF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4AA1AA-F10E-51CA-8D1B-A80E1AF4A0D5}"/>
              </a:ext>
            </a:extLst>
          </p:cNvPr>
          <p:cNvSpPr>
            <a:spLocks noGrp="1"/>
          </p:cNvSpPr>
          <p:nvPr>
            <p:ph type="body" idx="1"/>
          </p:nvPr>
        </p:nvSpPr>
        <p:spPr/>
        <p:txBody>
          <a:bodyPr/>
          <a:lstStyle/>
          <a:p>
            <a:r>
              <a:rPr lang="en-US" b="1" u="sng" dirty="0"/>
              <a:t>Resource Utilization</a:t>
            </a:r>
            <a:endParaRPr lang="en-US" b="0" u="none" dirty="0"/>
          </a:p>
          <a:p>
            <a:pPr marL="171450" indent="-171450">
              <a:buFont typeface="Arial" panose="020B0604020202020204" pitchFamily="34" charset="0"/>
              <a:buChar char="•"/>
            </a:pPr>
            <a:r>
              <a:rPr lang="en-US" b="0" u="none" dirty="0"/>
              <a:t>Maintaining multiple subscriptions and handling message delivery can consumer significant system resources.</a:t>
            </a:r>
          </a:p>
          <a:p>
            <a:pPr marL="171450" indent="-171450">
              <a:buFont typeface="Arial" panose="020B0604020202020204" pitchFamily="34" charset="0"/>
              <a:buChar char="•"/>
            </a:pPr>
            <a:r>
              <a:rPr lang="en-US" b="0" u="none" dirty="0"/>
              <a:t>Ensuring the message broker has sufficient resources to handle peak loads is essential.</a:t>
            </a:r>
            <a:endParaRPr lang="en-US" b="1" u="sng" dirty="0"/>
          </a:p>
        </p:txBody>
      </p:sp>
      <p:sp>
        <p:nvSpPr>
          <p:cNvPr id="4" name="Slide Number Placeholder 3">
            <a:extLst>
              <a:ext uri="{FF2B5EF4-FFF2-40B4-BE49-F238E27FC236}">
                <a16:creationId xmlns:a16="http://schemas.microsoft.com/office/drawing/2014/main" id="{12C77570-E1E5-E14F-7512-656E32C7422B}"/>
              </a:ext>
            </a:extLst>
          </p:cNvPr>
          <p:cNvSpPr>
            <a:spLocks noGrp="1"/>
          </p:cNvSpPr>
          <p:nvPr>
            <p:ph type="sldNum" sz="quarter" idx="5"/>
          </p:nvPr>
        </p:nvSpPr>
        <p:spPr/>
        <p:txBody>
          <a:bodyPr/>
          <a:lstStyle/>
          <a:p>
            <a:fld id="{F5000ACD-0348-4F47-9C35-586193A86BF3}" type="slidenum">
              <a:rPr lang="en-US" smtClean="0"/>
              <a:t>21</a:t>
            </a:fld>
            <a:endParaRPr lang="en-US"/>
          </a:p>
        </p:txBody>
      </p:sp>
    </p:spTree>
    <p:extLst>
      <p:ext uri="{BB962C8B-B14F-4D97-AF65-F5344CB8AC3E}">
        <p14:creationId xmlns:p14="http://schemas.microsoft.com/office/powerpoint/2010/main" val="11250435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941C3D-92CB-3AAE-757B-E96FE7AB80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9C35B2-6CA9-8A92-014A-38CB3CA694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199FE9-DAB7-947C-FA3E-B95EB30F21EB}"/>
              </a:ext>
            </a:extLst>
          </p:cNvPr>
          <p:cNvSpPr>
            <a:spLocks noGrp="1"/>
          </p:cNvSpPr>
          <p:nvPr>
            <p:ph type="body" idx="1"/>
          </p:nvPr>
        </p:nvSpPr>
        <p:spPr/>
        <p:txBody>
          <a:bodyPr/>
          <a:lstStyle/>
          <a:p>
            <a:r>
              <a:rPr lang="en-US" b="1" u="sng" dirty="0"/>
              <a:t>Latency</a:t>
            </a:r>
            <a:endParaRPr lang="en-US" b="0" u="none" dirty="0"/>
          </a:p>
          <a:p>
            <a:pPr marL="171450" indent="-171450">
              <a:buFont typeface="Arial" panose="020B0604020202020204" pitchFamily="34" charset="0"/>
              <a:buChar char="•"/>
            </a:pPr>
            <a:r>
              <a:rPr lang="en-US" b="0" u="none" dirty="0"/>
              <a:t>Message delivery to multiple subscribers can introduce latency, especially if the broker needs to handle a large number of messages or subscribers.</a:t>
            </a:r>
          </a:p>
          <a:p>
            <a:pPr marL="171450" indent="-171450">
              <a:buFont typeface="Arial" panose="020B0604020202020204" pitchFamily="34" charset="0"/>
              <a:buChar char="•"/>
            </a:pPr>
            <a:r>
              <a:rPr lang="en-US" b="0" u="none" dirty="0"/>
              <a:t>Real-time processing requirements may be impacted by the delay in message dissemination.</a:t>
            </a:r>
          </a:p>
        </p:txBody>
      </p:sp>
      <p:sp>
        <p:nvSpPr>
          <p:cNvPr id="4" name="Slide Number Placeholder 3">
            <a:extLst>
              <a:ext uri="{FF2B5EF4-FFF2-40B4-BE49-F238E27FC236}">
                <a16:creationId xmlns:a16="http://schemas.microsoft.com/office/drawing/2014/main" id="{B93CB988-17C9-7FC7-110D-E87AA5DE0D50}"/>
              </a:ext>
            </a:extLst>
          </p:cNvPr>
          <p:cNvSpPr>
            <a:spLocks noGrp="1"/>
          </p:cNvSpPr>
          <p:nvPr>
            <p:ph type="sldNum" sz="quarter" idx="5"/>
          </p:nvPr>
        </p:nvSpPr>
        <p:spPr/>
        <p:txBody>
          <a:bodyPr/>
          <a:lstStyle/>
          <a:p>
            <a:fld id="{F5000ACD-0348-4F47-9C35-586193A86BF3}" type="slidenum">
              <a:rPr lang="en-US" smtClean="0"/>
              <a:t>22</a:t>
            </a:fld>
            <a:endParaRPr lang="en-US"/>
          </a:p>
        </p:txBody>
      </p:sp>
    </p:spTree>
    <p:extLst>
      <p:ext uri="{BB962C8B-B14F-4D97-AF65-F5344CB8AC3E}">
        <p14:creationId xmlns:p14="http://schemas.microsoft.com/office/powerpoint/2010/main" val="29681604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4501ED-3DAB-A701-8673-A1B5B43CCA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55E4F1-A4BF-CDC5-738B-464D50241C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128F96-E750-1446-F71D-FB2A33CF95E3}"/>
              </a:ext>
            </a:extLst>
          </p:cNvPr>
          <p:cNvSpPr>
            <a:spLocks noGrp="1"/>
          </p:cNvSpPr>
          <p:nvPr>
            <p:ph type="body" idx="1"/>
          </p:nvPr>
        </p:nvSpPr>
        <p:spPr/>
        <p:txBody>
          <a:bodyPr/>
          <a:lstStyle/>
          <a:p>
            <a:r>
              <a:rPr lang="en-US" b="1" u="sng" dirty="0"/>
              <a:t>Error Handling</a:t>
            </a:r>
            <a:endParaRPr lang="en-US" b="0" u="none" dirty="0"/>
          </a:p>
          <a:p>
            <a:pPr marL="171450" indent="-171450">
              <a:buFont typeface="Arial" panose="020B0604020202020204" pitchFamily="34" charset="0"/>
              <a:buChar char="•"/>
            </a:pPr>
            <a:r>
              <a:rPr lang="en-US" b="0" u="none" dirty="0"/>
              <a:t>Detecting and handling errors across multiple subscribers can be challenging.</a:t>
            </a:r>
          </a:p>
          <a:p>
            <a:pPr marL="171450" indent="-171450">
              <a:buFont typeface="Arial" panose="020B0604020202020204" pitchFamily="34" charset="0"/>
              <a:buChar char="•"/>
            </a:pPr>
            <a:r>
              <a:rPr lang="en-US" b="0" u="none" dirty="0"/>
              <a:t>Implementing retry mechanisms and ensuring message integrity requires additional effort.</a:t>
            </a:r>
          </a:p>
        </p:txBody>
      </p:sp>
      <p:sp>
        <p:nvSpPr>
          <p:cNvPr id="4" name="Slide Number Placeholder 3">
            <a:extLst>
              <a:ext uri="{FF2B5EF4-FFF2-40B4-BE49-F238E27FC236}">
                <a16:creationId xmlns:a16="http://schemas.microsoft.com/office/drawing/2014/main" id="{56FC0917-952E-0AB8-B0E7-3D3606D60C35}"/>
              </a:ext>
            </a:extLst>
          </p:cNvPr>
          <p:cNvSpPr>
            <a:spLocks noGrp="1"/>
          </p:cNvSpPr>
          <p:nvPr>
            <p:ph type="sldNum" sz="quarter" idx="5"/>
          </p:nvPr>
        </p:nvSpPr>
        <p:spPr/>
        <p:txBody>
          <a:bodyPr/>
          <a:lstStyle/>
          <a:p>
            <a:fld id="{F5000ACD-0348-4F47-9C35-586193A86BF3}" type="slidenum">
              <a:rPr lang="en-US" smtClean="0"/>
              <a:t>23</a:t>
            </a:fld>
            <a:endParaRPr lang="en-US"/>
          </a:p>
        </p:txBody>
      </p:sp>
    </p:spTree>
    <p:extLst>
      <p:ext uri="{BB962C8B-B14F-4D97-AF65-F5344CB8AC3E}">
        <p14:creationId xmlns:p14="http://schemas.microsoft.com/office/powerpoint/2010/main" val="41796370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Message Producer (Sender)</a:t>
            </a:r>
            <a:endParaRPr lang="en-US" b="0" u="none" dirty="0"/>
          </a:p>
          <a:p>
            <a:r>
              <a:rPr lang="en-US" b="0" u="none" dirty="0"/>
              <a:t>The component or service that creates and send messages.</a:t>
            </a:r>
          </a:p>
          <a:p>
            <a:endParaRPr lang="en-US" b="0" u="none" dirty="0"/>
          </a:p>
          <a:p>
            <a:r>
              <a:rPr lang="en-US" b="1" u="sng" dirty="0"/>
              <a:t>Message Queue</a:t>
            </a:r>
            <a:endParaRPr lang="en-US" b="0" u="none" dirty="0"/>
          </a:p>
          <a:p>
            <a:r>
              <a:rPr lang="en-US" b="0" u="none" dirty="0"/>
              <a:t>A temporary storage area where messages are held until they are processed by a receiver.</a:t>
            </a:r>
          </a:p>
          <a:p>
            <a:endParaRPr lang="en-US" b="0" u="none" dirty="0"/>
          </a:p>
          <a:p>
            <a:r>
              <a:rPr lang="en-US" b="1" u="sng" dirty="0"/>
              <a:t>Message Consumer (Receiver)</a:t>
            </a:r>
            <a:endParaRPr lang="en-US" b="0" u="none" dirty="0"/>
          </a:p>
          <a:p>
            <a:r>
              <a:rPr lang="en-US" b="0" u="none" dirty="0"/>
              <a:t>The component or service that retrieves and processes messages from the queue.</a:t>
            </a:r>
            <a:endParaRPr lang="en-US" b="1" u="sng" dirty="0"/>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4</a:t>
            </a:fld>
            <a:endParaRPr lang="en-US"/>
          </a:p>
        </p:txBody>
      </p:sp>
    </p:spTree>
    <p:extLst>
      <p:ext uri="{BB962C8B-B14F-4D97-AF65-F5344CB8AC3E}">
        <p14:creationId xmlns:p14="http://schemas.microsoft.com/office/powerpoint/2010/main" val="22288219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AE2688-FFC5-50FE-B063-10B37E6D58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C1F737-5069-5C61-248B-3B22BB469A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CD6641-178F-8640-02F5-D2866DEB3E0D}"/>
              </a:ext>
            </a:extLst>
          </p:cNvPr>
          <p:cNvSpPr>
            <a:spLocks noGrp="1"/>
          </p:cNvSpPr>
          <p:nvPr>
            <p:ph type="body" idx="1"/>
          </p:nvPr>
        </p:nvSpPr>
        <p:spPr/>
        <p:txBody>
          <a:bodyPr/>
          <a:lstStyle/>
          <a:p>
            <a:r>
              <a:rPr lang="en-US" b="1" u="sng" dirty="0"/>
              <a:t>Broadcasting Events</a:t>
            </a:r>
            <a:endParaRPr lang="en-US" b="0" u="none" dirty="0"/>
          </a:p>
          <a:p>
            <a:r>
              <a:rPr lang="en-US" b="0" u="none" dirty="0"/>
              <a:t>Notifying multiple services or components about an event, such as a user action or system change.</a:t>
            </a:r>
          </a:p>
          <a:p>
            <a:endParaRPr lang="en-US" b="0" u="none" dirty="0"/>
          </a:p>
          <a:p>
            <a:r>
              <a:rPr lang="en-US" b="1" u="sng" dirty="0"/>
              <a:t>Real-Time Data Feeds</a:t>
            </a:r>
            <a:endParaRPr lang="en-US" b="0" u="none" dirty="0"/>
          </a:p>
          <a:p>
            <a:r>
              <a:rPr lang="en-US" b="0" u="none" dirty="0"/>
              <a:t>Distributing real-time data to multiple consumers, such as stock market updates or live sports scores.</a:t>
            </a:r>
            <a:endParaRPr lang="en-US" b="1" u="sng" dirty="0"/>
          </a:p>
          <a:p>
            <a:endParaRPr lang="en-US" b="0" u="none" dirty="0"/>
          </a:p>
          <a:p>
            <a:r>
              <a:rPr lang="en-US" b="1" u="sng" dirty="0"/>
              <a:t>Alert Systems</a:t>
            </a:r>
            <a:endParaRPr lang="en-US" b="0" u="none" dirty="0"/>
          </a:p>
          <a:p>
            <a:r>
              <a:rPr lang="en-US" b="0" u="none" dirty="0"/>
              <a:t>Sending alerts to multiple subscribers like monitoring systems or user devices.</a:t>
            </a:r>
            <a:endParaRPr lang="en-US" b="1" u="sng" dirty="0"/>
          </a:p>
        </p:txBody>
      </p:sp>
      <p:sp>
        <p:nvSpPr>
          <p:cNvPr id="4" name="Slide Number Placeholder 3">
            <a:extLst>
              <a:ext uri="{FF2B5EF4-FFF2-40B4-BE49-F238E27FC236}">
                <a16:creationId xmlns:a16="http://schemas.microsoft.com/office/drawing/2014/main" id="{57DBCF19-091F-951A-8914-45BF56A8A822}"/>
              </a:ext>
            </a:extLst>
          </p:cNvPr>
          <p:cNvSpPr>
            <a:spLocks noGrp="1"/>
          </p:cNvSpPr>
          <p:nvPr>
            <p:ph type="sldNum" sz="quarter" idx="5"/>
          </p:nvPr>
        </p:nvSpPr>
        <p:spPr/>
        <p:txBody>
          <a:bodyPr/>
          <a:lstStyle/>
          <a:p>
            <a:fld id="{F5000ACD-0348-4F47-9C35-586193A86BF3}" type="slidenum">
              <a:rPr lang="en-US" smtClean="0"/>
              <a:t>24</a:t>
            </a:fld>
            <a:endParaRPr lang="en-US"/>
          </a:p>
        </p:txBody>
      </p:sp>
    </p:spTree>
    <p:extLst>
      <p:ext uri="{BB962C8B-B14F-4D97-AF65-F5344CB8AC3E}">
        <p14:creationId xmlns:p14="http://schemas.microsoft.com/office/powerpoint/2010/main" val="37420473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94C607-2140-FE12-8A7F-1E4257ADF4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AAACAA-806E-36C8-FCEB-DE540FB17A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3999C3-AA7F-C3E2-E362-B9087AF60973}"/>
              </a:ext>
            </a:extLst>
          </p:cNvPr>
          <p:cNvSpPr>
            <a:spLocks noGrp="1"/>
          </p:cNvSpPr>
          <p:nvPr>
            <p:ph type="body" idx="1"/>
          </p:nvPr>
        </p:nvSpPr>
        <p:spPr/>
        <p:txBody>
          <a:bodyPr/>
          <a:lstStyle/>
          <a:p>
            <a:r>
              <a:rPr lang="en-US" b="1" u="sng" dirty="0"/>
              <a:t>Definition</a:t>
            </a:r>
            <a:endParaRPr lang="en-US" b="0" u="none" dirty="0"/>
          </a:p>
          <a:p>
            <a:r>
              <a:rPr lang="en-US" b="0" u="none" dirty="0"/>
              <a:t>Competing Consumers is a messaging pattern where multiple consumers read and process messages from the same queue. This helps distribute the workload and ensures scalability.</a:t>
            </a:r>
          </a:p>
          <a:p>
            <a:endParaRPr lang="en-US" b="0" u="none" dirty="0"/>
          </a:p>
          <a:p>
            <a:r>
              <a:rPr lang="en-US" b="1" u="sng" dirty="0"/>
              <a:t>Purpose</a:t>
            </a:r>
            <a:endParaRPr lang="en-US" b="0" u="none" dirty="0"/>
          </a:p>
          <a:p>
            <a:r>
              <a:rPr lang="en-US" b="0" u="none" dirty="0"/>
              <a:t>It allows multiple consumers to process messages concurrently, improving system throughput and reliability.</a:t>
            </a:r>
            <a:endParaRPr lang="en-US" b="1" u="sng" dirty="0"/>
          </a:p>
        </p:txBody>
      </p:sp>
      <p:sp>
        <p:nvSpPr>
          <p:cNvPr id="4" name="Slide Number Placeholder 3">
            <a:extLst>
              <a:ext uri="{FF2B5EF4-FFF2-40B4-BE49-F238E27FC236}">
                <a16:creationId xmlns:a16="http://schemas.microsoft.com/office/drawing/2014/main" id="{05C984B9-EA26-26D5-60AF-DDC4D99A22F8}"/>
              </a:ext>
            </a:extLst>
          </p:cNvPr>
          <p:cNvSpPr>
            <a:spLocks noGrp="1"/>
          </p:cNvSpPr>
          <p:nvPr>
            <p:ph type="sldNum" sz="quarter" idx="5"/>
          </p:nvPr>
        </p:nvSpPr>
        <p:spPr/>
        <p:txBody>
          <a:bodyPr/>
          <a:lstStyle/>
          <a:p>
            <a:fld id="{F5000ACD-0348-4F47-9C35-586193A86BF3}" type="slidenum">
              <a:rPr lang="en-US" smtClean="0"/>
              <a:t>34</a:t>
            </a:fld>
            <a:endParaRPr lang="en-US"/>
          </a:p>
        </p:txBody>
      </p:sp>
    </p:spTree>
    <p:extLst>
      <p:ext uri="{BB962C8B-B14F-4D97-AF65-F5344CB8AC3E}">
        <p14:creationId xmlns:p14="http://schemas.microsoft.com/office/powerpoint/2010/main" val="36877517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Message Publisher (Sender)</a:t>
            </a:r>
            <a:endParaRPr lang="en-US" b="0" u="none" dirty="0"/>
          </a:p>
          <a:p>
            <a:r>
              <a:rPr lang="en-US" b="0" u="none" dirty="0"/>
              <a:t>The component or service that creates and sends messages to the queue.</a:t>
            </a:r>
          </a:p>
          <a:p>
            <a:endParaRPr lang="en-US" b="0" u="none" dirty="0"/>
          </a:p>
          <a:p>
            <a:r>
              <a:rPr lang="en-US" b="1" u="sng" dirty="0"/>
              <a:t>Message Queue</a:t>
            </a:r>
            <a:endParaRPr lang="en-US" b="0" u="none" dirty="0"/>
          </a:p>
          <a:p>
            <a:r>
              <a:rPr lang="en-US" b="0" u="none" dirty="0"/>
              <a:t>A temporary storage area where messages are held until processed by consumers.</a:t>
            </a:r>
          </a:p>
          <a:p>
            <a:endParaRPr lang="en-US" b="0" u="none" dirty="0"/>
          </a:p>
          <a:p>
            <a:r>
              <a:rPr lang="en-US" b="1" u="sng" dirty="0"/>
              <a:t>Competing Consumers (Multiple Consumers)</a:t>
            </a:r>
            <a:endParaRPr lang="en-US" b="0" u="sng" dirty="0"/>
          </a:p>
          <a:p>
            <a:r>
              <a:rPr lang="en-US" b="0" u="none" dirty="0"/>
              <a:t>Multiple components or services that read and process message from the queue.</a:t>
            </a:r>
          </a:p>
          <a:p>
            <a:endParaRPr lang="en-US" b="0" u="none" dirty="0"/>
          </a:p>
          <a:p>
            <a:r>
              <a:rPr lang="en-US" b="1" u="sng" dirty="0"/>
              <a:t>Message Broker</a:t>
            </a:r>
            <a:endParaRPr lang="en-US" b="0" u="none" dirty="0"/>
          </a:p>
          <a:p>
            <a:r>
              <a:rPr lang="en-US" b="0" u="none" dirty="0"/>
              <a:t>An optional intermediary that manages the queue, ensuring messages are delivered to available consumers.</a:t>
            </a:r>
            <a:endParaRPr lang="en-US" b="1" u="sng" dirty="0"/>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35</a:t>
            </a:fld>
            <a:endParaRPr lang="en-US"/>
          </a:p>
        </p:txBody>
      </p:sp>
    </p:spTree>
    <p:extLst>
      <p:ext uri="{BB962C8B-B14F-4D97-AF65-F5344CB8AC3E}">
        <p14:creationId xmlns:p14="http://schemas.microsoft.com/office/powerpoint/2010/main" val="32173993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6BDFF8-F117-D311-F551-2FA9B18A72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DAB10D-0BE5-9718-802D-9C177BA88CD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7BA530-3B12-8D6A-13C3-F1F6C5A2D333}"/>
              </a:ext>
            </a:extLst>
          </p:cNvPr>
          <p:cNvSpPr>
            <a:spLocks noGrp="1"/>
          </p:cNvSpPr>
          <p:nvPr>
            <p:ph type="body" idx="1"/>
          </p:nvPr>
        </p:nvSpPr>
        <p:spPr/>
        <p:txBody>
          <a:bodyPr/>
          <a:lstStyle/>
          <a:p>
            <a:r>
              <a:rPr lang="en-US" b="1" u="none" dirty="0"/>
              <a:t>Scalability</a:t>
            </a:r>
            <a:r>
              <a:rPr lang="en-US" b="0" u="none" dirty="0"/>
              <a:t>: Increases system throughput by processing multiple message simultaneously.</a:t>
            </a:r>
          </a:p>
          <a:p>
            <a:endParaRPr lang="en-US" b="0" u="none" dirty="0"/>
          </a:p>
          <a:p>
            <a:r>
              <a:rPr lang="en-US" b="1" u="none" dirty="0"/>
              <a:t>Load Balancing</a:t>
            </a:r>
            <a:r>
              <a:rPr lang="en-US" b="0" u="none" dirty="0"/>
              <a:t>: Distributes the workload among multiple consumers, preventing bottlenecks.</a:t>
            </a:r>
          </a:p>
          <a:p>
            <a:endParaRPr lang="en-US" b="0" u="none" dirty="0"/>
          </a:p>
          <a:p>
            <a:r>
              <a:rPr lang="en-US" b="1" u="none" dirty="0"/>
              <a:t>Fault Tolerance</a:t>
            </a:r>
            <a:r>
              <a:rPr lang="en-US" b="0" u="none" dirty="0"/>
              <a:t>: If one consumer fails can continue processing messages, enhancing reliability.</a:t>
            </a:r>
            <a:endParaRPr lang="en-US" b="1" u="none" dirty="0"/>
          </a:p>
        </p:txBody>
      </p:sp>
      <p:sp>
        <p:nvSpPr>
          <p:cNvPr id="4" name="Slide Number Placeholder 3">
            <a:extLst>
              <a:ext uri="{FF2B5EF4-FFF2-40B4-BE49-F238E27FC236}">
                <a16:creationId xmlns:a16="http://schemas.microsoft.com/office/drawing/2014/main" id="{EE990161-8FF3-41F9-D8FB-67E06624E859}"/>
              </a:ext>
            </a:extLst>
          </p:cNvPr>
          <p:cNvSpPr>
            <a:spLocks noGrp="1"/>
          </p:cNvSpPr>
          <p:nvPr>
            <p:ph type="sldNum" sz="quarter" idx="5"/>
          </p:nvPr>
        </p:nvSpPr>
        <p:spPr/>
        <p:txBody>
          <a:bodyPr/>
          <a:lstStyle/>
          <a:p>
            <a:fld id="{F5000ACD-0348-4F47-9C35-586193A86BF3}" type="slidenum">
              <a:rPr lang="en-US" smtClean="0"/>
              <a:t>36</a:t>
            </a:fld>
            <a:endParaRPr lang="en-US"/>
          </a:p>
        </p:txBody>
      </p:sp>
    </p:spTree>
    <p:extLst>
      <p:ext uri="{BB962C8B-B14F-4D97-AF65-F5344CB8AC3E}">
        <p14:creationId xmlns:p14="http://schemas.microsoft.com/office/powerpoint/2010/main" val="9728579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07C99F-E847-E673-51FC-ADF124D05E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971E71-B2BD-5EDE-366C-4B28813985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B7E618-F66A-EC16-FE7F-7D069ED7B33B}"/>
              </a:ext>
            </a:extLst>
          </p:cNvPr>
          <p:cNvSpPr>
            <a:spLocks noGrp="1"/>
          </p:cNvSpPr>
          <p:nvPr>
            <p:ph type="body" idx="1"/>
          </p:nvPr>
        </p:nvSpPr>
        <p:spPr/>
        <p:txBody>
          <a:bodyPr/>
          <a:lstStyle/>
          <a:p>
            <a:r>
              <a:rPr lang="en-US" b="1" u="none" dirty="0"/>
              <a:t>Message Ordering</a:t>
            </a:r>
            <a:r>
              <a:rPr lang="en-US" b="0" u="none" dirty="0"/>
              <a:t>: Ensuring the order of message processing can be challenging when multiple consumers are involved.</a:t>
            </a:r>
          </a:p>
          <a:p>
            <a:endParaRPr lang="en-US" b="0" u="none" dirty="0"/>
          </a:p>
          <a:p>
            <a:r>
              <a:rPr lang="en-US" b="1" u="none" dirty="0"/>
              <a:t>Complexity In Coordination</a:t>
            </a:r>
            <a:r>
              <a:rPr lang="en-US" b="0" u="none" dirty="0"/>
              <a:t>: Managing state and coordination between multiple consumers can add complexity.</a:t>
            </a:r>
          </a:p>
          <a:p>
            <a:endParaRPr lang="en-US" b="0" u="none" dirty="0"/>
          </a:p>
          <a:p>
            <a:r>
              <a:rPr lang="en-US" b="1" u="none" dirty="0"/>
              <a:t>Resource Contention</a:t>
            </a:r>
            <a:r>
              <a:rPr lang="en-US" b="0" u="none" dirty="0"/>
              <a:t>: Multiple consumers may contend for resources, requiring careful management of resource allocation.</a:t>
            </a:r>
            <a:endParaRPr lang="en-US" b="1" u="none" dirty="0"/>
          </a:p>
        </p:txBody>
      </p:sp>
      <p:sp>
        <p:nvSpPr>
          <p:cNvPr id="4" name="Slide Number Placeholder 3">
            <a:extLst>
              <a:ext uri="{FF2B5EF4-FFF2-40B4-BE49-F238E27FC236}">
                <a16:creationId xmlns:a16="http://schemas.microsoft.com/office/drawing/2014/main" id="{54357060-B7FF-04C1-7A73-6276A7BF7105}"/>
              </a:ext>
            </a:extLst>
          </p:cNvPr>
          <p:cNvSpPr>
            <a:spLocks noGrp="1"/>
          </p:cNvSpPr>
          <p:nvPr>
            <p:ph type="sldNum" sz="quarter" idx="5"/>
          </p:nvPr>
        </p:nvSpPr>
        <p:spPr/>
        <p:txBody>
          <a:bodyPr/>
          <a:lstStyle/>
          <a:p>
            <a:fld id="{F5000ACD-0348-4F47-9C35-586193A86BF3}" type="slidenum">
              <a:rPr lang="en-US" smtClean="0"/>
              <a:t>37</a:t>
            </a:fld>
            <a:endParaRPr lang="en-US"/>
          </a:p>
        </p:txBody>
      </p:sp>
    </p:spTree>
    <p:extLst>
      <p:ext uri="{BB962C8B-B14F-4D97-AF65-F5344CB8AC3E}">
        <p14:creationId xmlns:p14="http://schemas.microsoft.com/office/powerpoint/2010/main" val="39199755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AC2B7-859A-4795-AD50-EFEBE863A6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614A52-9547-AC55-6C61-7510C84B3A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28E983-B3E6-09F6-C7E0-044ACBE45669}"/>
              </a:ext>
            </a:extLst>
          </p:cNvPr>
          <p:cNvSpPr>
            <a:spLocks noGrp="1"/>
          </p:cNvSpPr>
          <p:nvPr>
            <p:ph type="body" idx="1"/>
          </p:nvPr>
        </p:nvSpPr>
        <p:spPr/>
        <p:txBody>
          <a:bodyPr/>
          <a:lstStyle/>
          <a:p>
            <a:r>
              <a:rPr lang="en-US" b="1" u="sng" dirty="0"/>
              <a:t>Task Processing</a:t>
            </a:r>
            <a:endParaRPr lang="en-US" b="0" u="none" dirty="0"/>
          </a:p>
          <a:p>
            <a:r>
              <a:rPr lang="en-US" b="0" u="none" dirty="0"/>
              <a:t>Distributing tasks among multiple workers to balance the load.</a:t>
            </a:r>
          </a:p>
          <a:p>
            <a:endParaRPr lang="en-US" b="0" u="none" dirty="0"/>
          </a:p>
          <a:p>
            <a:r>
              <a:rPr lang="en-US" b="1" u="sng" dirty="0"/>
              <a:t>Data Processing</a:t>
            </a:r>
          </a:p>
          <a:p>
            <a:r>
              <a:rPr lang="en-US" b="0" u="none" dirty="0"/>
              <a:t>Parallel processing of large data sets to improve processing speed.</a:t>
            </a:r>
          </a:p>
          <a:p>
            <a:endParaRPr lang="en-US" b="0" u="sng" dirty="0"/>
          </a:p>
          <a:p>
            <a:r>
              <a:rPr lang="en-US" b="1" u="sng" dirty="0"/>
              <a:t>Data Processing</a:t>
            </a:r>
          </a:p>
          <a:p>
            <a:r>
              <a:rPr lang="en-US" b="0" u="none" dirty="0"/>
              <a:t>Handling incoming orders by multiple processing units to ensure timely execution.</a:t>
            </a:r>
          </a:p>
        </p:txBody>
      </p:sp>
      <p:sp>
        <p:nvSpPr>
          <p:cNvPr id="4" name="Slide Number Placeholder 3">
            <a:extLst>
              <a:ext uri="{FF2B5EF4-FFF2-40B4-BE49-F238E27FC236}">
                <a16:creationId xmlns:a16="http://schemas.microsoft.com/office/drawing/2014/main" id="{527B1873-6A31-6613-6538-A816182ED41D}"/>
              </a:ext>
            </a:extLst>
          </p:cNvPr>
          <p:cNvSpPr>
            <a:spLocks noGrp="1"/>
          </p:cNvSpPr>
          <p:nvPr>
            <p:ph type="sldNum" sz="quarter" idx="5"/>
          </p:nvPr>
        </p:nvSpPr>
        <p:spPr/>
        <p:txBody>
          <a:bodyPr/>
          <a:lstStyle/>
          <a:p>
            <a:fld id="{F5000ACD-0348-4F47-9C35-586193A86BF3}" type="slidenum">
              <a:rPr lang="en-US" smtClean="0"/>
              <a:t>38</a:t>
            </a:fld>
            <a:endParaRPr lang="en-US"/>
          </a:p>
        </p:txBody>
      </p:sp>
    </p:spTree>
    <p:extLst>
      <p:ext uri="{BB962C8B-B14F-4D97-AF65-F5344CB8AC3E}">
        <p14:creationId xmlns:p14="http://schemas.microsoft.com/office/powerpoint/2010/main" val="26907299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0839EA-F0D2-9223-CF3F-2B3AE60EDA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E48F0C-E4D4-B0DF-BADA-CA908A5C7E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1211C9C-6D1D-15A4-5D90-E14E32F4C903}"/>
              </a:ext>
            </a:extLst>
          </p:cNvPr>
          <p:cNvSpPr>
            <a:spLocks noGrp="1"/>
          </p:cNvSpPr>
          <p:nvPr>
            <p:ph type="body" idx="1"/>
          </p:nvPr>
        </p:nvSpPr>
        <p:spPr/>
        <p:txBody>
          <a:bodyPr/>
          <a:lstStyle/>
          <a:p>
            <a:r>
              <a:rPr lang="en-US" b="1" u="sng" dirty="0"/>
              <a:t>Definition</a:t>
            </a:r>
            <a:endParaRPr lang="en-US" b="0" u="none" dirty="0"/>
          </a:p>
          <a:p>
            <a:r>
              <a:rPr lang="en-US" b="0" u="none" dirty="0"/>
              <a:t>Request/Reply messaging is a pattern where a sender sends a request message to a receiver and waits for a reply message. This allows for two-way communication between services or components.</a:t>
            </a:r>
          </a:p>
          <a:p>
            <a:endParaRPr lang="en-US" b="0" u="none" dirty="0"/>
          </a:p>
          <a:p>
            <a:r>
              <a:rPr lang="en-US" b="1" u="sng" dirty="0"/>
              <a:t>Purpose</a:t>
            </a:r>
            <a:endParaRPr lang="en-US" b="0" u="none" dirty="0"/>
          </a:p>
          <a:p>
            <a:r>
              <a:rPr lang="en-US" b="0" u="none" dirty="0"/>
              <a:t>It enables synchronous communication where the sender expects a response to its request, often used in scenarios where confirmation or additional data is needed.</a:t>
            </a:r>
            <a:endParaRPr lang="en-US" b="1" u="sng" dirty="0"/>
          </a:p>
        </p:txBody>
      </p:sp>
      <p:sp>
        <p:nvSpPr>
          <p:cNvPr id="4" name="Slide Number Placeholder 3">
            <a:extLst>
              <a:ext uri="{FF2B5EF4-FFF2-40B4-BE49-F238E27FC236}">
                <a16:creationId xmlns:a16="http://schemas.microsoft.com/office/drawing/2014/main" id="{D66C7983-1DB1-3B75-E530-66B8E53D9C43}"/>
              </a:ext>
            </a:extLst>
          </p:cNvPr>
          <p:cNvSpPr>
            <a:spLocks noGrp="1"/>
          </p:cNvSpPr>
          <p:nvPr>
            <p:ph type="sldNum" sz="quarter" idx="5"/>
          </p:nvPr>
        </p:nvSpPr>
        <p:spPr/>
        <p:txBody>
          <a:bodyPr/>
          <a:lstStyle/>
          <a:p>
            <a:fld id="{F5000ACD-0348-4F47-9C35-586193A86BF3}" type="slidenum">
              <a:rPr lang="en-US" smtClean="0"/>
              <a:t>46</a:t>
            </a:fld>
            <a:endParaRPr lang="en-US"/>
          </a:p>
        </p:txBody>
      </p:sp>
    </p:spTree>
    <p:extLst>
      <p:ext uri="{BB962C8B-B14F-4D97-AF65-F5344CB8AC3E}">
        <p14:creationId xmlns:p14="http://schemas.microsoft.com/office/powerpoint/2010/main" val="11472269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Requestor (Client)</a:t>
            </a:r>
            <a:r>
              <a:rPr lang="en-US" b="0" dirty="0"/>
              <a:t>: The component or service that sends a request message and waits for a reply.</a:t>
            </a:r>
          </a:p>
          <a:p>
            <a:endParaRPr lang="en-US" b="0" dirty="0"/>
          </a:p>
          <a:p>
            <a:r>
              <a:rPr lang="en-US" b="1" dirty="0"/>
              <a:t>Responder (Server)</a:t>
            </a:r>
            <a:r>
              <a:rPr lang="en-US" b="0" dirty="0"/>
              <a:t>: The component or service that receives the request message, processes it, and sends a reply message.</a:t>
            </a:r>
          </a:p>
          <a:p>
            <a:endParaRPr lang="en-US" b="0" dirty="0"/>
          </a:p>
          <a:p>
            <a:r>
              <a:rPr lang="en-US" b="1" dirty="0"/>
              <a:t>Message Broker</a:t>
            </a:r>
            <a:r>
              <a:rPr lang="en-US" b="0" dirty="0"/>
              <a:t>: (Optional) An intermediary that routes messages between the requester and responder, ensuring reliable delivery.</a:t>
            </a:r>
            <a:endParaRPr lang="en-US" b="1" dirty="0"/>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47</a:t>
            </a:fld>
            <a:endParaRPr lang="en-US"/>
          </a:p>
        </p:txBody>
      </p:sp>
    </p:spTree>
    <p:extLst>
      <p:ext uri="{BB962C8B-B14F-4D97-AF65-F5344CB8AC3E}">
        <p14:creationId xmlns:p14="http://schemas.microsoft.com/office/powerpoint/2010/main" val="12585439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18546-5B6B-E73F-25B0-6DC5B627AB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EB3B34-CAC7-2857-67DE-083BE40739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E07E4A-6ED1-4E0E-253D-5C5CD8160B4A}"/>
              </a:ext>
            </a:extLst>
          </p:cNvPr>
          <p:cNvSpPr>
            <a:spLocks noGrp="1"/>
          </p:cNvSpPr>
          <p:nvPr>
            <p:ph type="body" idx="1"/>
          </p:nvPr>
        </p:nvSpPr>
        <p:spPr/>
        <p:txBody>
          <a:bodyPr/>
          <a:lstStyle/>
          <a:p>
            <a:r>
              <a:rPr lang="en-US" b="1" u="none" dirty="0"/>
              <a:t>Synchronous Communication</a:t>
            </a:r>
            <a:r>
              <a:rPr lang="en-US" b="0" u="none" dirty="0"/>
              <a:t>: Enables real-time interaction between services, where the requester gets an immediate response.</a:t>
            </a:r>
          </a:p>
          <a:p>
            <a:endParaRPr lang="en-US" b="0" u="none" dirty="0"/>
          </a:p>
          <a:p>
            <a:r>
              <a:rPr lang="en-US" b="1" u="none" dirty="0"/>
              <a:t>Simplified Workflows</a:t>
            </a:r>
            <a:r>
              <a:rPr lang="en-US" b="0" u="none" dirty="0"/>
              <a:t>: Straightforward to understand and implement, as it follows a direct request-response cycle. Ideal for tasks like querying, data retrieval, and service invocation.</a:t>
            </a:r>
          </a:p>
          <a:p>
            <a:endParaRPr lang="en-US" b="0" u="none" dirty="0"/>
          </a:p>
          <a:p>
            <a:r>
              <a:rPr lang="en-US" b="1" u="none" dirty="0"/>
              <a:t>Reliability</a:t>
            </a:r>
            <a:r>
              <a:rPr lang="en-US" b="0" u="none" dirty="0"/>
              <a:t>: Ensures that the requester gets a response, enhancing the reliability of the communication process. Can include error handling and retries to ensure successful message delivery.</a:t>
            </a:r>
          </a:p>
          <a:p>
            <a:endParaRPr lang="en-US" b="0" u="none" dirty="0"/>
          </a:p>
          <a:p>
            <a:r>
              <a:rPr lang="en-US" b="1" u="none" dirty="0"/>
              <a:t>Control and Coordination</a:t>
            </a:r>
            <a:r>
              <a:rPr lang="en-US" b="0" u="none" dirty="0"/>
              <a:t>: Allows tight control and coordination between the requester and responder. Facilitates better management of state and session-based interactions.</a:t>
            </a:r>
          </a:p>
          <a:p>
            <a:endParaRPr lang="en-US" b="0" u="none" dirty="0"/>
          </a:p>
          <a:p>
            <a:r>
              <a:rPr lang="en-US" b="1" u="none" dirty="0"/>
              <a:t>Decoupling</a:t>
            </a:r>
            <a:r>
              <a:rPr lang="en-US" b="0" u="none" dirty="0"/>
              <a:t>: While enabling synchronous communication, it still decouples the requester and responder, allowing them to evolve independently.</a:t>
            </a:r>
            <a:endParaRPr lang="en-US" b="1" u="none" dirty="0"/>
          </a:p>
        </p:txBody>
      </p:sp>
      <p:sp>
        <p:nvSpPr>
          <p:cNvPr id="4" name="Slide Number Placeholder 3">
            <a:extLst>
              <a:ext uri="{FF2B5EF4-FFF2-40B4-BE49-F238E27FC236}">
                <a16:creationId xmlns:a16="http://schemas.microsoft.com/office/drawing/2014/main" id="{29E95FFD-4ECD-037E-EBDE-CA9B6D43D5DC}"/>
              </a:ext>
            </a:extLst>
          </p:cNvPr>
          <p:cNvSpPr>
            <a:spLocks noGrp="1"/>
          </p:cNvSpPr>
          <p:nvPr>
            <p:ph type="sldNum" sz="quarter" idx="5"/>
          </p:nvPr>
        </p:nvSpPr>
        <p:spPr/>
        <p:txBody>
          <a:bodyPr/>
          <a:lstStyle/>
          <a:p>
            <a:fld id="{F5000ACD-0348-4F47-9C35-586193A86BF3}" type="slidenum">
              <a:rPr lang="en-US" smtClean="0"/>
              <a:t>48</a:t>
            </a:fld>
            <a:endParaRPr lang="en-US"/>
          </a:p>
        </p:txBody>
      </p:sp>
    </p:spTree>
    <p:extLst>
      <p:ext uri="{BB962C8B-B14F-4D97-AF65-F5344CB8AC3E}">
        <p14:creationId xmlns:p14="http://schemas.microsoft.com/office/powerpoint/2010/main" val="13447541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5D452-86F6-2A26-6C75-2A9BD1C417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E997AA-2B58-1DC0-C5A0-762E6E9291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104F83-ACCF-6C6A-F350-5DA115D2DF8F}"/>
              </a:ext>
            </a:extLst>
          </p:cNvPr>
          <p:cNvSpPr>
            <a:spLocks noGrp="1"/>
          </p:cNvSpPr>
          <p:nvPr>
            <p:ph type="body" idx="1"/>
          </p:nvPr>
        </p:nvSpPr>
        <p:spPr/>
        <p:txBody>
          <a:bodyPr/>
          <a:lstStyle/>
          <a:p>
            <a:r>
              <a:rPr lang="en-US" b="1" u="none" dirty="0"/>
              <a:t>Scalability Issues</a:t>
            </a:r>
            <a:r>
              <a:rPr lang="en-US" b="0" u="none" dirty="0"/>
              <a:t>: Synchronous nature can lead to bottlenecks, especially under high load, as the requester waits for a response. Difficult to scale when there are many simultaneous requests.</a:t>
            </a:r>
          </a:p>
          <a:p>
            <a:endParaRPr lang="en-US" b="0" u="none" dirty="0"/>
          </a:p>
          <a:p>
            <a:r>
              <a:rPr lang="en-US" b="1" u="none" dirty="0"/>
              <a:t>Latency</a:t>
            </a:r>
            <a:r>
              <a:rPr lang="en-US" b="0" u="none" dirty="0"/>
              <a:t>: Introduces latency as the requester has to wait for the responder to process the request and send a response. Not suitable for real-time or low-latency applications.</a:t>
            </a:r>
          </a:p>
          <a:p>
            <a:endParaRPr lang="en-US" b="0" u="none" dirty="0"/>
          </a:p>
          <a:p>
            <a:r>
              <a:rPr lang="en-US" b="1" u="none" dirty="0"/>
              <a:t>Resource Utilization</a:t>
            </a:r>
            <a:r>
              <a:rPr lang="en-US" b="0" u="none" dirty="0"/>
              <a:t>: Ties up resources on both the requester and responder sides during the request-response cycle. Can lead to inefficient resource utilization if requests are long-running.</a:t>
            </a:r>
          </a:p>
          <a:p>
            <a:endParaRPr lang="en-US" b="0" u="none" dirty="0"/>
          </a:p>
          <a:p>
            <a:r>
              <a:rPr lang="en-US" b="1" u="none" dirty="0"/>
              <a:t>Complexity in Error Handling</a:t>
            </a:r>
            <a:r>
              <a:rPr lang="en-US" b="0" u="none" dirty="0"/>
              <a:t>: Requires robust error handling mechanisms to manage timeouts, retries, and failed requests. More complex to implement reliable messaging guarantees compared to asynchronous patterns.</a:t>
            </a:r>
          </a:p>
          <a:p>
            <a:endParaRPr lang="en-US" b="0" u="none" dirty="0"/>
          </a:p>
          <a:p>
            <a:r>
              <a:rPr lang="en-US" b="1" u="none" dirty="0"/>
              <a:t>Single Point of Failure</a:t>
            </a:r>
            <a:r>
              <a:rPr lang="en-US" b="0" u="none" dirty="0"/>
              <a:t>: The responder can become a single point of failure. If it goes down, requesters cannot get responses. Ensuring high availability and fault tolerance becomes crucial.</a:t>
            </a:r>
            <a:endParaRPr lang="en-US" b="1" u="none" dirty="0"/>
          </a:p>
        </p:txBody>
      </p:sp>
      <p:sp>
        <p:nvSpPr>
          <p:cNvPr id="4" name="Slide Number Placeholder 3">
            <a:extLst>
              <a:ext uri="{FF2B5EF4-FFF2-40B4-BE49-F238E27FC236}">
                <a16:creationId xmlns:a16="http://schemas.microsoft.com/office/drawing/2014/main" id="{BE66117E-32E8-73A3-03A6-1EB6E07EAD5A}"/>
              </a:ext>
            </a:extLst>
          </p:cNvPr>
          <p:cNvSpPr>
            <a:spLocks noGrp="1"/>
          </p:cNvSpPr>
          <p:nvPr>
            <p:ph type="sldNum" sz="quarter" idx="5"/>
          </p:nvPr>
        </p:nvSpPr>
        <p:spPr/>
        <p:txBody>
          <a:bodyPr/>
          <a:lstStyle/>
          <a:p>
            <a:fld id="{F5000ACD-0348-4F47-9C35-586193A86BF3}" type="slidenum">
              <a:rPr lang="en-US" smtClean="0"/>
              <a:t>49</a:t>
            </a:fld>
            <a:endParaRPr lang="en-US"/>
          </a:p>
        </p:txBody>
      </p:sp>
    </p:spTree>
    <p:extLst>
      <p:ext uri="{BB962C8B-B14F-4D97-AF65-F5344CB8AC3E}">
        <p14:creationId xmlns:p14="http://schemas.microsoft.com/office/powerpoint/2010/main" val="20179777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u="none" dirty="0"/>
              <a:t>Guaranteed Delivery</a:t>
            </a:r>
            <a:r>
              <a:rPr lang="en-US" b="0" u="none" dirty="0"/>
              <a:t>: Ensures that messages are delivered and processed exactly once by the intended consumer, reducing the risk of message loss.</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Simplicity</a:t>
            </a:r>
            <a:r>
              <a:rPr lang="en-US" b="0" u="none" dirty="0"/>
              <a:t>: The straightforward one-to-one communication model simplifies the design and implementation of messaging systems.</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Decoupling</a:t>
            </a:r>
            <a:r>
              <a:rPr lang="en-US" b="0" u="none" dirty="0"/>
              <a:t>: Separates the producers and consumer, allowing them to operate independently. Changes to one do not necessary impact the other.</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Load Balancing</a:t>
            </a:r>
            <a:r>
              <a:rPr lang="en-US" b="0" u="none" dirty="0"/>
              <a:t>: Distributes the load among multiple consumers. Each consumer can process messages independently, improving the system’s overall throughput and scalability.</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Reliability</a:t>
            </a:r>
            <a:r>
              <a:rPr lang="en-US" b="0" u="none" dirty="0"/>
              <a:t>: Provides mechanisms such as acknowledgements and retries to ensure messages are successfully processed.</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Flexibility</a:t>
            </a:r>
            <a:r>
              <a:rPr lang="en-US" b="0" u="none" dirty="0"/>
              <a:t>: Suitable for a variety of use cases, including task distribution, job scheduling, and order processing.</a:t>
            </a:r>
          </a:p>
          <a:p>
            <a:pPr marL="0" indent="0">
              <a:buFont typeface="Arial" panose="020B0604020202020204" pitchFamily="34" charset="0"/>
              <a:buNone/>
            </a:pPr>
            <a:endParaRPr lang="en-US" b="0" u="none" dirty="0"/>
          </a:p>
          <a:p>
            <a:pPr marL="171450" indent="-171450">
              <a:buFont typeface="Arial" panose="020B0604020202020204" pitchFamily="34" charset="0"/>
              <a:buChar char="•"/>
            </a:pPr>
            <a:r>
              <a:rPr lang="en-US" b="1" u="none" dirty="0"/>
              <a:t>Control</a:t>
            </a:r>
            <a:r>
              <a:rPr lang="en-US" b="0" u="none" dirty="0"/>
              <a:t>: The send has more control over message flow and can manage priorities and ordering more effectively.</a:t>
            </a:r>
            <a:endParaRPr lang="en-US" b="1" u="none" dirty="0"/>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5</a:t>
            </a:fld>
            <a:endParaRPr lang="en-US"/>
          </a:p>
        </p:txBody>
      </p:sp>
    </p:spTree>
    <p:extLst>
      <p:ext uri="{BB962C8B-B14F-4D97-AF65-F5344CB8AC3E}">
        <p14:creationId xmlns:p14="http://schemas.microsoft.com/office/powerpoint/2010/main" val="39899783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CB7DEE-3A47-F686-3B8A-3197797D42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51EAFB-8757-63D3-9997-93CD8BFA55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B07A58-A4A0-B078-04FB-17C2C8929C59}"/>
              </a:ext>
            </a:extLst>
          </p:cNvPr>
          <p:cNvSpPr>
            <a:spLocks noGrp="1"/>
          </p:cNvSpPr>
          <p:nvPr>
            <p:ph type="body" idx="1"/>
          </p:nvPr>
        </p:nvSpPr>
        <p:spPr/>
        <p:txBody>
          <a:bodyPr/>
          <a:lstStyle/>
          <a:p>
            <a:r>
              <a:rPr lang="en-US" b="1" u="sng" dirty="0"/>
              <a:t>Service Invocation</a:t>
            </a:r>
            <a:endParaRPr lang="en-US" b="0" u="none" dirty="0"/>
          </a:p>
          <a:p>
            <a:r>
              <a:rPr lang="en-US" b="0" u="none" dirty="0"/>
              <a:t>Calling a service and waiting for a response, such as invoking a web service.</a:t>
            </a:r>
          </a:p>
          <a:p>
            <a:endParaRPr lang="en-US" b="0" u="none" dirty="0"/>
          </a:p>
          <a:p>
            <a:r>
              <a:rPr lang="en-US" b="1" u="sng" dirty="0"/>
              <a:t>Data Retrieval</a:t>
            </a:r>
            <a:endParaRPr lang="en-US" b="0" u="none" dirty="0"/>
          </a:p>
          <a:p>
            <a:r>
              <a:rPr lang="en-US" b="0" u="none" dirty="0"/>
              <a:t>Requesting specific information from another service or component and receiving the required data.</a:t>
            </a:r>
          </a:p>
          <a:p>
            <a:endParaRPr lang="en-US" b="0" u="none" dirty="0"/>
          </a:p>
          <a:p>
            <a:r>
              <a:rPr lang="en-US" b="1" u="sng" dirty="0"/>
              <a:t>Status Updates</a:t>
            </a:r>
            <a:endParaRPr lang="en-US" b="0" u="none" dirty="0"/>
          </a:p>
          <a:p>
            <a:r>
              <a:rPr lang="en-US" b="0" u="none"/>
              <a:t>Sending a request for the status of a process and receiving a status update in return.</a:t>
            </a:r>
            <a:endParaRPr lang="en-US" b="1" u="sng" dirty="0"/>
          </a:p>
        </p:txBody>
      </p:sp>
      <p:sp>
        <p:nvSpPr>
          <p:cNvPr id="4" name="Slide Number Placeholder 3">
            <a:extLst>
              <a:ext uri="{FF2B5EF4-FFF2-40B4-BE49-F238E27FC236}">
                <a16:creationId xmlns:a16="http://schemas.microsoft.com/office/drawing/2014/main" id="{D8D0EBB2-C1E3-078C-C999-17EDEA527053}"/>
              </a:ext>
            </a:extLst>
          </p:cNvPr>
          <p:cNvSpPr>
            <a:spLocks noGrp="1"/>
          </p:cNvSpPr>
          <p:nvPr>
            <p:ph type="sldNum" sz="quarter" idx="5"/>
          </p:nvPr>
        </p:nvSpPr>
        <p:spPr/>
        <p:txBody>
          <a:bodyPr/>
          <a:lstStyle/>
          <a:p>
            <a:fld id="{F5000ACD-0348-4F47-9C35-586193A86BF3}" type="slidenum">
              <a:rPr lang="en-US" smtClean="0"/>
              <a:t>50</a:t>
            </a:fld>
            <a:endParaRPr lang="en-US"/>
          </a:p>
        </p:txBody>
      </p:sp>
    </p:spTree>
    <p:extLst>
      <p:ext uri="{BB962C8B-B14F-4D97-AF65-F5344CB8AC3E}">
        <p14:creationId xmlns:p14="http://schemas.microsoft.com/office/powerpoint/2010/main" val="33093175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60</a:t>
            </a:fld>
            <a:endParaRPr lang="en-US"/>
          </a:p>
        </p:txBody>
      </p:sp>
    </p:spTree>
    <p:extLst>
      <p:ext uri="{BB962C8B-B14F-4D97-AF65-F5344CB8AC3E}">
        <p14:creationId xmlns:p14="http://schemas.microsoft.com/office/powerpoint/2010/main" val="32916291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Reliability</a:t>
            </a:r>
            <a:r>
              <a:rPr lang="en-US" b="0" dirty="0"/>
              <a:t>: Ensuring messages are delivered and processed as intended.</a:t>
            </a:r>
          </a:p>
          <a:p>
            <a:pPr marL="171450" indent="-171450">
              <a:buFont typeface="Arial" panose="020B0604020202020204" pitchFamily="34" charset="0"/>
              <a:buChar char="•"/>
            </a:pPr>
            <a:endParaRPr lang="en-US" b="0" dirty="0"/>
          </a:p>
          <a:p>
            <a:pPr marL="171450" indent="-171450">
              <a:buFont typeface="Arial" panose="020B0604020202020204" pitchFamily="34" charset="0"/>
              <a:buChar char="•"/>
            </a:pPr>
            <a:r>
              <a:rPr lang="en-US" b="1" dirty="0"/>
              <a:t>Scalability</a:t>
            </a:r>
            <a:r>
              <a:rPr lang="en-US" b="0" dirty="0"/>
              <a:t>: Distributing workload efficiently across multiple consumers and systems.</a:t>
            </a:r>
          </a:p>
          <a:p>
            <a:pPr marL="171450" indent="-171450">
              <a:buFont typeface="Arial" panose="020B0604020202020204" pitchFamily="34" charset="0"/>
              <a:buChar char="•"/>
            </a:pPr>
            <a:endParaRPr lang="en-US" b="0" dirty="0"/>
          </a:p>
          <a:p>
            <a:pPr marL="171450" indent="-171450">
              <a:buFont typeface="Arial" panose="020B0604020202020204" pitchFamily="34" charset="0"/>
              <a:buChar char="•"/>
            </a:pPr>
            <a:r>
              <a:rPr lang="en-US" b="1" dirty="0"/>
              <a:t>Decoupling</a:t>
            </a:r>
            <a:r>
              <a:rPr lang="en-US" b="0" dirty="0"/>
              <a:t>: Allowing different parts of the application to operate independently.</a:t>
            </a:r>
          </a:p>
          <a:p>
            <a:pPr marL="171450" indent="-171450">
              <a:buFont typeface="Arial" panose="020B0604020202020204" pitchFamily="34" charset="0"/>
              <a:buChar char="•"/>
            </a:pPr>
            <a:endParaRPr lang="en-US" b="0" dirty="0"/>
          </a:p>
          <a:p>
            <a:pPr marL="171450" indent="-171450">
              <a:buFont typeface="Arial" panose="020B0604020202020204" pitchFamily="34" charset="0"/>
              <a:buChar char="•"/>
            </a:pPr>
            <a:r>
              <a:rPr lang="en-US" b="1" dirty="0"/>
              <a:t>Fault Tolerance</a:t>
            </a:r>
            <a:r>
              <a:rPr lang="en-US" b="0" dirty="0"/>
              <a:t>: Managing and recovering from failures to maintain system stability.</a:t>
            </a:r>
          </a:p>
          <a:p>
            <a:pPr marL="171450" indent="-171450">
              <a:buFont typeface="Arial" panose="020B0604020202020204" pitchFamily="34" charset="0"/>
              <a:buChar char="•"/>
            </a:pPr>
            <a:endParaRPr lang="en-US" b="0" dirty="0"/>
          </a:p>
          <a:p>
            <a:pPr marL="171450" indent="-171450">
              <a:buFont typeface="Arial" panose="020B0604020202020204" pitchFamily="34" charset="0"/>
              <a:buChar char="•"/>
            </a:pPr>
            <a:r>
              <a:rPr lang="en-US" b="1" dirty="0"/>
              <a:t>Flexibility</a:t>
            </a:r>
            <a:r>
              <a:rPr lang="en-US" b="0" dirty="0"/>
              <a:t>: Enabling a variety of communication models to suit different use cases.</a:t>
            </a:r>
            <a:endParaRPr lang="en-US" b="1" dirty="0"/>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63</a:t>
            </a:fld>
            <a:endParaRPr lang="en-US"/>
          </a:p>
        </p:txBody>
      </p:sp>
    </p:spTree>
    <p:extLst>
      <p:ext uri="{BB962C8B-B14F-4D97-AF65-F5344CB8AC3E}">
        <p14:creationId xmlns:p14="http://schemas.microsoft.com/office/powerpoint/2010/main" val="31692560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64</a:t>
            </a:fld>
            <a:endParaRPr lang="en-US"/>
          </a:p>
        </p:txBody>
      </p:sp>
    </p:spTree>
    <p:extLst>
      <p:ext uri="{BB962C8B-B14F-4D97-AF65-F5344CB8AC3E}">
        <p14:creationId xmlns:p14="http://schemas.microsoft.com/office/powerpoint/2010/main" val="6696571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F842D-DA25-EC9E-B83D-08C54BFA95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B03D42-E307-A089-49A4-FEA35169865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C758B9-EF07-AF71-F2D8-744083A12A56}"/>
              </a:ext>
            </a:extLst>
          </p:cNvPr>
          <p:cNvSpPr>
            <a:spLocks noGrp="1"/>
          </p:cNvSpPr>
          <p:nvPr>
            <p:ph type="body" idx="1"/>
          </p:nvPr>
        </p:nvSpPr>
        <p:spPr/>
        <p:txBody>
          <a:bodyPr/>
          <a:lstStyle/>
          <a:p>
            <a:r>
              <a:rPr lang="en-US" b="1" u="sng" dirty="0"/>
              <a:t>Competing Consumers Messaging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Multiple consumers processing messages from the same queue, improving system scalability and load balancing.</a:t>
            </a:r>
          </a:p>
          <a:p>
            <a:endParaRPr lang="en-US" b="1" u="sng" dirty="0"/>
          </a:p>
          <a:p>
            <a:r>
              <a:rPr lang="en-US" b="0" u="sng" dirty="0"/>
              <a:t>When to Use</a:t>
            </a:r>
          </a:p>
          <a:p>
            <a:pPr marL="171450" indent="-171450">
              <a:buFont typeface="Arial" panose="020B0604020202020204" pitchFamily="34" charset="0"/>
              <a:buChar char="•"/>
            </a:pPr>
            <a:r>
              <a:rPr lang="en-US" b="0" u="none" dirty="0"/>
              <a:t>When you need to distribute the processing load among multiple consumers to improve efficiency.</a:t>
            </a:r>
          </a:p>
          <a:p>
            <a:pPr marL="171450" indent="-171450">
              <a:buFont typeface="Arial" panose="020B0604020202020204" pitchFamily="34" charset="0"/>
              <a:buChar char="•"/>
            </a:pPr>
            <a:r>
              <a:rPr lang="en-US" b="0" u="none" dirty="0"/>
              <a:t>Ideal for scenarios with high message throughput where parallel processing is necessary, such as processing orders or jobs.</a:t>
            </a:r>
            <a:endParaRPr lang="en-US" b="1" u="sng" dirty="0"/>
          </a:p>
          <a:p>
            <a:endParaRPr lang="en-US" dirty="0"/>
          </a:p>
          <a:p>
            <a:endParaRPr lang="en-US" dirty="0"/>
          </a:p>
        </p:txBody>
      </p:sp>
      <p:sp>
        <p:nvSpPr>
          <p:cNvPr id="4" name="Slide Number Placeholder 3">
            <a:extLst>
              <a:ext uri="{FF2B5EF4-FFF2-40B4-BE49-F238E27FC236}">
                <a16:creationId xmlns:a16="http://schemas.microsoft.com/office/drawing/2014/main" id="{1FB9CB21-8545-356B-E714-87C5E8BAE323}"/>
              </a:ext>
            </a:extLst>
          </p:cNvPr>
          <p:cNvSpPr>
            <a:spLocks noGrp="1"/>
          </p:cNvSpPr>
          <p:nvPr>
            <p:ph type="sldNum" sz="quarter" idx="5"/>
          </p:nvPr>
        </p:nvSpPr>
        <p:spPr/>
        <p:txBody>
          <a:bodyPr/>
          <a:lstStyle/>
          <a:p>
            <a:fld id="{F5000ACD-0348-4F47-9C35-586193A86BF3}" type="slidenum">
              <a:rPr lang="en-US" smtClean="0"/>
              <a:t>65</a:t>
            </a:fld>
            <a:endParaRPr lang="en-US"/>
          </a:p>
        </p:txBody>
      </p:sp>
    </p:spTree>
    <p:extLst>
      <p:ext uri="{BB962C8B-B14F-4D97-AF65-F5344CB8AC3E}">
        <p14:creationId xmlns:p14="http://schemas.microsoft.com/office/powerpoint/2010/main" val="353396913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C111A7-BAFA-136A-CF86-C1FFAAA860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69207D-B956-1E15-D5B4-CE32D757B8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982D03-BD23-75F4-1C0A-9B181BE288D4}"/>
              </a:ext>
            </a:extLst>
          </p:cNvPr>
          <p:cNvSpPr>
            <a:spLocks noGrp="1"/>
          </p:cNvSpPr>
          <p:nvPr>
            <p:ph type="body" idx="1"/>
          </p:nvPr>
        </p:nvSpPr>
        <p:spPr/>
        <p:txBody>
          <a:bodyPr/>
          <a:lstStyle/>
          <a:p>
            <a:r>
              <a:rPr lang="en-US" b="1" dirty="0"/>
              <a:t>FOR TRANSITION ONLY</a:t>
            </a:r>
          </a:p>
        </p:txBody>
      </p:sp>
      <p:sp>
        <p:nvSpPr>
          <p:cNvPr id="4" name="Slide Number Placeholder 3">
            <a:extLst>
              <a:ext uri="{FF2B5EF4-FFF2-40B4-BE49-F238E27FC236}">
                <a16:creationId xmlns:a16="http://schemas.microsoft.com/office/drawing/2014/main" id="{A6444683-2236-BF0C-3D00-8782AF1DB080}"/>
              </a:ext>
            </a:extLst>
          </p:cNvPr>
          <p:cNvSpPr>
            <a:spLocks noGrp="1"/>
          </p:cNvSpPr>
          <p:nvPr>
            <p:ph type="sldNum" sz="quarter" idx="5"/>
          </p:nvPr>
        </p:nvSpPr>
        <p:spPr/>
        <p:txBody>
          <a:bodyPr/>
          <a:lstStyle/>
          <a:p>
            <a:fld id="{F5000ACD-0348-4F47-9C35-586193A86BF3}" type="slidenum">
              <a:rPr lang="en-US" smtClean="0"/>
              <a:t>66</a:t>
            </a:fld>
            <a:endParaRPr lang="en-US"/>
          </a:p>
        </p:txBody>
      </p:sp>
    </p:spTree>
    <p:extLst>
      <p:ext uri="{BB962C8B-B14F-4D97-AF65-F5344CB8AC3E}">
        <p14:creationId xmlns:p14="http://schemas.microsoft.com/office/powerpoint/2010/main" val="7772068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E78B31-ED19-01B2-FDC6-68B742567A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EF88CE-6FBA-0DB0-1DC4-35DAC91A59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2A401A-7C0C-765A-7EBE-C2A8BE85893B}"/>
              </a:ext>
            </a:extLst>
          </p:cNvPr>
          <p:cNvSpPr>
            <a:spLocks noGrp="1"/>
          </p:cNvSpPr>
          <p:nvPr>
            <p:ph type="body" idx="1"/>
          </p:nvPr>
        </p:nvSpPr>
        <p:spPr/>
        <p:txBody>
          <a:bodyPr/>
          <a:lstStyle/>
          <a:p>
            <a:r>
              <a:rPr lang="en-US" dirty="0"/>
              <a:t>Talk about patterns sending messages from one place to another</a:t>
            </a:r>
          </a:p>
        </p:txBody>
      </p:sp>
      <p:sp>
        <p:nvSpPr>
          <p:cNvPr id="4" name="Slide Number Placeholder 3">
            <a:extLst>
              <a:ext uri="{FF2B5EF4-FFF2-40B4-BE49-F238E27FC236}">
                <a16:creationId xmlns:a16="http://schemas.microsoft.com/office/drawing/2014/main" id="{ADA664F6-D7F0-E582-B1AA-CC1B600212EC}"/>
              </a:ext>
            </a:extLst>
          </p:cNvPr>
          <p:cNvSpPr>
            <a:spLocks noGrp="1"/>
          </p:cNvSpPr>
          <p:nvPr>
            <p:ph type="sldNum" sz="quarter" idx="5"/>
          </p:nvPr>
        </p:nvSpPr>
        <p:spPr/>
        <p:txBody>
          <a:bodyPr/>
          <a:lstStyle/>
          <a:p>
            <a:fld id="{F5000ACD-0348-4F47-9C35-586193A86BF3}" type="slidenum">
              <a:rPr lang="en-US" smtClean="0"/>
              <a:t>67</a:t>
            </a:fld>
            <a:endParaRPr lang="en-US"/>
          </a:p>
        </p:txBody>
      </p:sp>
    </p:spTree>
    <p:extLst>
      <p:ext uri="{BB962C8B-B14F-4D97-AF65-F5344CB8AC3E}">
        <p14:creationId xmlns:p14="http://schemas.microsoft.com/office/powerpoint/2010/main" val="8343534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2A6A9E-7A2E-5F9D-E295-4E42AAD325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C78EC8-1B47-15B1-4ED5-A2388D2BE4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5FD5CD-54F9-1533-B894-5A20477CE3F8}"/>
              </a:ext>
            </a:extLst>
          </p:cNvPr>
          <p:cNvSpPr>
            <a:spLocks noGrp="1"/>
          </p:cNvSpPr>
          <p:nvPr>
            <p:ph type="body" idx="1"/>
          </p:nvPr>
        </p:nvSpPr>
        <p:spPr/>
        <p:txBody>
          <a:bodyPr/>
          <a:lstStyle/>
          <a:p>
            <a:r>
              <a:rPr lang="en-US" b="1" u="sng" dirty="0"/>
              <a:t>Point-to-Point Messaging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Direct communication between a sender and a receiver, ensuring messages are processed by one consumer.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u="sng" dirty="0"/>
          </a:p>
          <a:p>
            <a:r>
              <a:rPr lang="en-US" b="0" u="sng" dirty="0"/>
              <a:t>When to Use</a:t>
            </a:r>
          </a:p>
          <a:p>
            <a:pPr marL="171450" indent="-171450">
              <a:buFont typeface="Arial" panose="020B0604020202020204" pitchFamily="34" charset="0"/>
              <a:buChar char="•"/>
            </a:pPr>
            <a:r>
              <a:rPr lang="en-US" b="0" u="none" dirty="0"/>
              <a:t>When you need reliable, one-to-one communication between two components.</a:t>
            </a:r>
          </a:p>
          <a:p>
            <a:pPr marL="171450" indent="-171450">
              <a:buFont typeface="Arial" panose="020B0604020202020204" pitchFamily="34" charset="0"/>
              <a:buChar char="•"/>
            </a:pPr>
            <a:r>
              <a:rPr lang="en-US" b="0" u="none" dirty="0"/>
              <a:t>Ideal for scenarios where each message much be processed by only one receiver, such as task distribution.</a:t>
            </a:r>
            <a:endParaRPr lang="en-US" b="1" u="sng" dirty="0"/>
          </a:p>
          <a:p>
            <a:endParaRPr lang="en-US" dirty="0"/>
          </a:p>
          <a:p>
            <a:endParaRPr lang="en-US" dirty="0"/>
          </a:p>
        </p:txBody>
      </p:sp>
      <p:sp>
        <p:nvSpPr>
          <p:cNvPr id="4" name="Slide Number Placeholder 3">
            <a:extLst>
              <a:ext uri="{FF2B5EF4-FFF2-40B4-BE49-F238E27FC236}">
                <a16:creationId xmlns:a16="http://schemas.microsoft.com/office/drawing/2014/main" id="{2E8E1F15-E2BF-7FDD-8EC6-1567F5698AA3}"/>
              </a:ext>
            </a:extLst>
          </p:cNvPr>
          <p:cNvSpPr>
            <a:spLocks noGrp="1"/>
          </p:cNvSpPr>
          <p:nvPr>
            <p:ph type="sldNum" sz="quarter" idx="5"/>
          </p:nvPr>
        </p:nvSpPr>
        <p:spPr/>
        <p:txBody>
          <a:bodyPr/>
          <a:lstStyle/>
          <a:p>
            <a:fld id="{F5000ACD-0348-4F47-9C35-586193A86BF3}" type="slidenum">
              <a:rPr lang="en-US" smtClean="0"/>
              <a:t>68</a:t>
            </a:fld>
            <a:endParaRPr lang="en-US"/>
          </a:p>
        </p:txBody>
      </p:sp>
    </p:spTree>
    <p:extLst>
      <p:ext uri="{BB962C8B-B14F-4D97-AF65-F5344CB8AC3E}">
        <p14:creationId xmlns:p14="http://schemas.microsoft.com/office/powerpoint/2010/main" val="7667365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39755-A9CC-7301-33B1-74F2DFC7E1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955250-7982-6BEA-BCA9-32F6D53CD1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529A8E-1252-F3B3-1C88-BE7BACD8DED3}"/>
              </a:ext>
            </a:extLst>
          </p:cNvPr>
          <p:cNvSpPr>
            <a:spLocks noGrp="1"/>
          </p:cNvSpPr>
          <p:nvPr>
            <p:ph type="body" idx="1"/>
          </p:nvPr>
        </p:nvSpPr>
        <p:spPr/>
        <p:txBody>
          <a:bodyPr/>
          <a:lstStyle/>
          <a:p>
            <a:r>
              <a:rPr lang="en-US" b="1" u="sng" dirty="0"/>
              <a:t>Publish/Subscribe Messaging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Broadcasting messages to multiple subscribers, allowing one-to-many communication.</a:t>
            </a:r>
          </a:p>
          <a:p>
            <a:endParaRPr lang="en-US" b="1" u="sng" dirty="0"/>
          </a:p>
          <a:p>
            <a:r>
              <a:rPr lang="en-US" b="0" u="sng" dirty="0"/>
              <a:t>When to Use</a:t>
            </a:r>
          </a:p>
          <a:p>
            <a:pPr marL="171450" indent="-171450">
              <a:buFont typeface="Arial" panose="020B0604020202020204" pitchFamily="34" charset="0"/>
              <a:buChar char="•"/>
            </a:pPr>
            <a:r>
              <a:rPr lang="en-US" b="0" u="none" dirty="0"/>
              <a:t>When you need to broadcast messages to multiple receivers.</a:t>
            </a:r>
          </a:p>
          <a:p>
            <a:pPr marL="171450" indent="-171450">
              <a:buFont typeface="Arial" panose="020B0604020202020204" pitchFamily="34" charset="0"/>
              <a:buChar char="•"/>
            </a:pPr>
            <a:r>
              <a:rPr lang="en-US" b="0" u="none" dirty="0"/>
              <a:t>Suitable for scenarios where multiple subscribes need to receive and act on the same message, such as notifications or event broadcasting.</a:t>
            </a:r>
            <a:endParaRPr lang="en-US" b="1" u="sng" dirty="0"/>
          </a:p>
          <a:p>
            <a:endParaRPr lang="en-US" dirty="0"/>
          </a:p>
          <a:p>
            <a:endParaRPr lang="en-US" dirty="0"/>
          </a:p>
        </p:txBody>
      </p:sp>
      <p:sp>
        <p:nvSpPr>
          <p:cNvPr id="4" name="Slide Number Placeholder 3">
            <a:extLst>
              <a:ext uri="{FF2B5EF4-FFF2-40B4-BE49-F238E27FC236}">
                <a16:creationId xmlns:a16="http://schemas.microsoft.com/office/drawing/2014/main" id="{D30ED241-0A39-37F3-CA65-9A40ED52C22B}"/>
              </a:ext>
            </a:extLst>
          </p:cNvPr>
          <p:cNvSpPr>
            <a:spLocks noGrp="1"/>
          </p:cNvSpPr>
          <p:nvPr>
            <p:ph type="sldNum" sz="quarter" idx="5"/>
          </p:nvPr>
        </p:nvSpPr>
        <p:spPr/>
        <p:txBody>
          <a:bodyPr/>
          <a:lstStyle/>
          <a:p>
            <a:fld id="{F5000ACD-0348-4F47-9C35-586193A86BF3}" type="slidenum">
              <a:rPr lang="en-US" smtClean="0"/>
              <a:t>69</a:t>
            </a:fld>
            <a:endParaRPr lang="en-US"/>
          </a:p>
        </p:txBody>
      </p:sp>
    </p:spTree>
    <p:extLst>
      <p:ext uri="{BB962C8B-B14F-4D97-AF65-F5344CB8AC3E}">
        <p14:creationId xmlns:p14="http://schemas.microsoft.com/office/powerpoint/2010/main" val="34277730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B2DB60-56F9-FA2B-CA7B-2F85D45F7D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CEA972-4118-0C12-71C5-E1C9791C158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4B6C2C-A131-8C14-3EDA-9BCAB37F3240}"/>
              </a:ext>
            </a:extLst>
          </p:cNvPr>
          <p:cNvSpPr>
            <a:spLocks noGrp="1"/>
          </p:cNvSpPr>
          <p:nvPr>
            <p:ph type="body" idx="1"/>
          </p:nvPr>
        </p:nvSpPr>
        <p:spPr/>
        <p:txBody>
          <a:bodyPr/>
          <a:lstStyle/>
          <a:p>
            <a:r>
              <a:rPr lang="en-US" b="1" u="sng" dirty="0"/>
              <a:t>Request/Reply Messaging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Two-way communication where the sender expects a response, facilitating synchronous interactions.</a:t>
            </a:r>
          </a:p>
          <a:p>
            <a:endParaRPr lang="en-US" b="1" u="sng" dirty="0"/>
          </a:p>
          <a:p>
            <a:r>
              <a:rPr lang="en-US" b="0" u="sng" dirty="0"/>
              <a:t>When to Use</a:t>
            </a:r>
            <a:endParaRPr lang="en-US" b="0" u="none" dirty="0"/>
          </a:p>
          <a:p>
            <a:pPr marL="171450" indent="-171450">
              <a:buFont typeface="Arial" panose="020B0604020202020204" pitchFamily="34" charset="0"/>
              <a:buChar char="•"/>
            </a:pPr>
            <a:r>
              <a:rPr lang="en-US" b="0" u="none" dirty="0"/>
              <a:t>When you need synchronous communication with immediate feedback.</a:t>
            </a:r>
          </a:p>
          <a:p>
            <a:pPr marL="171450" indent="-171450">
              <a:buFont typeface="Arial" panose="020B0604020202020204" pitchFamily="34" charset="0"/>
              <a:buChar char="•"/>
            </a:pPr>
            <a:r>
              <a:rPr lang="en-US" b="0" u="none" dirty="0"/>
              <a:t>Useful for scenarios where a response is required for each request, such as querying a service or performing an action that needs acknowledgement.</a:t>
            </a:r>
            <a:endParaRPr lang="en-US" b="1" u="sng" dirty="0"/>
          </a:p>
          <a:p>
            <a:endParaRPr lang="en-US" dirty="0"/>
          </a:p>
          <a:p>
            <a:endParaRPr lang="en-US" dirty="0"/>
          </a:p>
        </p:txBody>
      </p:sp>
      <p:sp>
        <p:nvSpPr>
          <p:cNvPr id="4" name="Slide Number Placeholder 3">
            <a:extLst>
              <a:ext uri="{FF2B5EF4-FFF2-40B4-BE49-F238E27FC236}">
                <a16:creationId xmlns:a16="http://schemas.microsoft.com/office/drawing/2014/main" id="{C5D11CBC-C522-CC5E-6F99-74D262D0F8DC}"/>
              </a:ext>
            </a:extLst>
          </p:cNvPr>
          <p:cNvSpPr>
            <a:spLocks noGrp="1"/>
          </p:cNvSpPr>
          <p:nvPr>
            <p:ph type="sldNum" sz="quarter" idx="5"/>
          </p:nvPr>
        </p:nvSpPr>
        <p:spPr/>
        <p:txBody>
          <a:bodyPr/>
          <a:lstStyle/>
          <a:p>
            <a:fld id="{F5000ACD-0348-4F47-9C35-586193A86BF3}" type="slidenum">
              <a:rPr lang="en-US" smtClean="0"/>
              <a:t>70</a:t>
            </a:fld>
            <a:endParaRPr lang="en-US"/>
          </a:p>
        </p:txBody>
      </p:sp>
    </p:spTree>
    <p:extLst>
      <p:ext uri="{BB962C8B-B14F-4D97-AF65-F5344CB8AC3E}">
        <p14:creationId xmlns:p14="http://schemas.microsoft.com/office/powerpoint/2010/main" val="1549475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CB5D7A-F7E6-B545-0C35-C0DDB38B29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9B056B-5A41-24D4-BF72-9178B8986C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EF2EE9-4C13-30A7-7AB2-2E71D725DCD6}"/>
              </a:ext>
            </a:extLst>
          </p:cNvPr>
          <p:cNvSpPr>
            <a:spLocks noGrp="1"/>
          </p:cNvSpPr>
          <p:nvPr>
            <p:ph type="body" idx="1"/>
          </p:nvPr>
        </p:nvSpPr>
        <p:spPr/>
        <p:txBody>
          <a:bodyPr/>
          <a:lstStyle/>
          <a:p>
            <a:pPr marL="171450" indent="-171450">
              <a:buFont typeface="Arial" panose="020B0604020202020204" pitchFamily="34" charset="0"/>
              <a:buChar char="•"/>
            </a:pPr>
            <a:r>
              <a:rPr lang="en-US" b="1" u="none" dirty="0"/>
              <a:t>Scalability Issues</a:t>
            </a:r>
            <a:r>
              <a:rPr lang="en-US" b="0" u="none" dirty="0"/>
              <a:t>: May face challenges when scaling to a large number of producers or consumers, especially if the message broker or queue becomes a bottleneck.</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Single Point of Failure</a:t>
            </a:r>
            <a:r>
              <a:rPr lang="en-US" b="0" u="none" dirty="0"/>
              <a:t>: If the message broker or queue fails, messages may be lost or delayed, impacting the overall system reliability.</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Resource Utilization</a:t>
            </a:r>
            <a:r>
              <a:rPr lang="en-US" b="0" u="none" dirty="0"/>
              <a:t>: Requires careful management of resources, such as memory and storage, to handle the message queue effectively.</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Message Ordering</a:t>
            </a:r>
            <a:r>
              <a:rPr lang="en-US" b="0" u="none" dirty="0"/>
              <a:t>: Ensuring message ordering can be complex, especially with multiple consumers processing message concurrently.</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Latency</a:t>
            </a:r>
            <a:r>
              <a:rPr lang="en-US" b="0" u="none" dirty="0"/>
              <a:t>: Introducing a queue can add latency to the system, as messaging needs to be queued, retrieved, and processed.</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Overhead</a:t>
            </a:r>
            <a:r>
              <a:rPr lang="en-US" b="0" u="none" dirty="0"/>
              <a:t>: Managing and maintaining the messaging infrastructure adds operational overhead.</a:t>
            </a:r>
          </a:p>
          <a:p>
            <a:pPr marL="171450" indent="-171450">
              <a:buFont typeface="Arial" panose="020B0604020202020204" pitchFamily="34" charset="0"/>
              <a:buChar char="•"/>
            </a:pPr>
            <a:endParaRPr lang="en-US" b="0" u="none" dirty="0"/>
          </a:p>
          <a:p>
            <a:pPr marL="171450" indent="-171450">
              <a:buFont typeface="Arial" panose="020B0604020202020204" pitchFamily="34" charset="0"/>
              <a:buChar char="•"/>
            </a:pPr>
            <a:r>
              <a:rPr lang="en-US" b="1" u="none" dirty="0"/>
              <a:t>Complexity in Error Handling</a:t>
            </a:r>
            <a:r>
              <a:rPr lang="en-US" b="0" u="none" dirty="0"/>
              <a:t>: Implementing </a:t>
            </a:r>
            <a:r>
              <a:rPr lang="en-US" b="0" u="none" dirty="0" err="1"/>
              <a:t>robus</a:t>
            </a:r>
            <a:r>
              <a:rPr lang="en-US" b="0" u="none" dirty="0"/>
              <a:t> error handling and retry mechanisms can be complex and requires careful consideration.</a:t>
            </a:r>
            <a:endParaRPr lang="en-US" b="1" u="none" dirty="0"/>
          </a:p>
        </p:txBody>
      </p:sp>
      <p:sp>
        <p:nvSpPr>
          <p:cNvPr id="4" name="Slide Number Placeholder 3">
            <a:extLst>
              <a:ext uri="{FF2B5EF4-FFF2-40B4-BE49-F238E27FC236}">
                <a16:creationId xmlns:a16="http://schemas.microsoft.com/office/drawing/2014/main" id="{91CBECDD-25DD-66C2-B08E-620CAADAE1AD}"/>
              </a:ext>
            </a:extLst>
          </p:cNvPr>
          <p:cNvSpPr>
            <a:spLocks noGrp="1"/>
          </p:cNvSpPr>
          <p:nvPr>
            <p:ph type="sldNum" sz="quarter" idx="5"/>
          </p:nvPr>
        </p:nvSpPr>
        <p:spPr/>
        <p:txBody>
          <a:bodyPr/>
          <a:lstStyle/>
          <a:p>
            <a:fld id="{F5000ACD-0348-4F47-9C35-586193A86BF3}" type="slidenum">
              <a:rPr lang="en-US" smtClean="0"/>
              <a:t>6</a:t>
            </a:fld>
            <a:endParaRPr lang="en-US"/>
          </a:p>
        </p:txBody>
      </p:sp>
    </p:spTree>
    <p:extLst>
      <p:ext uri="{BB962C8B-B14F-4D97-AF65-F5344CB8AC3E}">
        <p14:creationId xmlns:p14="http://schemas.microsoft.com/office/powerpoint/2010/main" val="7137547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Routing and Processing</a:t>
            </a:r>
            <a:r>
              <a:rPr lang="en-US" b="0" dirty="0"/>
              <a:t>: Enhancing message handling and processing efficiency.</a:t>
            </a:r>
          </a:p>
          <a:p>
            <a:endParaRPr lang="en-US" b="0" dirty="0"/>
          </a:p>
          <a:p>
            <a:r>
              <a:rPr lang="en-US" b="1" dirty="0"/>
              <a:t>Advanced Processing Techniques</a:t>
            </a:r>
            <a:r>
              <a:rPr lang="en-US" b="0" dirty="0"/>
              <a:t>: Implementing sophisticated techniques for robust messaging.</a:t>
            </a:r>
          </a:p>
          <a:p>
            <a:endParaRPr lang="en-US" b="0" dirty="0"/>
          </a:p>
          <a:p>
            <a:r>
              <a:rPr lang="en-US" b="1" dirty="0"/>
              <a:t>Resilience and Reliability</a:t>
            </a:r>
            <a:r>
              <a:rPr lang="en-US" b="0" dirty="0"/>
              <a:t>: Ensuring fault tolerance, resilience, and reliability in messaging.</a:t>
            </a:r>
          </a:p>
          <a:p>
            <a:endParaRPr lang="en-US" b="0" dirty="0"/>
          </a:p>
          <a:p>
            <a:r>
              <a:rPr lang="en-US" b="1" dirty="0"/>
              <a:t>Streaming and Integration</a:t>
            </a:r>
            <a:r>
              <a:rPr lang="en-US" b="0" dirty="0"/>
              <a:t>: Leveraging continuous data streams and integrating systems effectively.</a:t>
            </a:r>
          </a:p>
          <a:p>
            <a:endParaRPr lang="en-US" b="0" dirty="0"/>
          </a:p>
          <a:p>
            <a:r>
              <a:rPr lang="en-US" b="1" dirty="0"/>
              <a:t>Design Considerations</a:t>
            </a:r>
            <a:r>
              <a:rPr lang="en-US" b="0" dirty="0"/>
              <a:t>: Understanding best practices for designing resilient messaging systems.</a:t>
            </a:r>
          </a:p>
          <a:p>
            <a:endParaRPr lang="en-US" b="0" dirty="0"/>
          </a:p>
          <a:p>
            <a:r>
              <a:rPr lang="en-US" b="1" dirty="0"/>
              <a:t>Hands-On Exercises</a:t>
            </a:r>
            <a:r>
              <a:rPr lang="en-US" b="0" dirty="0"/>
              <a:t>: Practical implementations of advanced patterns to reinforce learning.</a:t>
            </a:r>
            <a:endParaRPr lang="en-US" b="1" dirty="0"/>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71</a:t>
            </a:fld>
            <a:endParaRPr lang="en-US"/>
          </a:p>
        </p:txBody>
      </p:sp>
    </p:spTree>
    <p:extLst>
      <p:ext uri="{BB962C8B-B14F-4D97-AF65-F5344CB8AC3E}">
        <p14:creationId xmlns:p14="http://schemas.microsoft.com/office/powerpoint/2010/main" val="178967017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C6DDC8-3AEB-9CA7-7BD8-150D73BEA8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8A1AE7-F4C4-87F5-8292-DEE26ECD0A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9D8EA4-FB71-46F8-5FBA-5E6ACE443428}"/>
              </a:ext>
            </a:extLst>
          </p:cNvPr>
          <p:cNvSpPr>
            <a:spLocks noGrp="1"/>
          </p:cNvSpPr>
          <p:nvPr>
            <p:ph type="body" idx="1"/>
          </p:nvPr>
        </p:nvSpPr>
        <p:spPr/>
        <p:txBody>
          <a:bodyPr/>
          <a:lstStyle/>
          <a:p>
            <a:r>
              <a:rPr lang="en-US" dirty="0"/>
              <a:t>We have covered a lot of ground in the </a:t>
            </a:r>
            <a:r>
              <a:rPr lang="en-US" b="1" dirty="0"/>
              <a:t>Fundamentals of Messaging</a:t>
            </a:r>
            <a:r>
              <a:rPr lang="en-US" b="0" dirty="0"/>
              <a:t> module, giving you a solid foundation in core messaging patterns. Before we conclude this section, let’s take a moment to preview what is coming next in our workshop.</a:t>
            </a:r>
          </a:p>
          <a:p>
            <a:endParaRPr lang="en-US" b="0" dirty="0"/>
          </a:p>
          <a:p>
            <a:r>
              <a:rPr lang="en-US" b="0" dirty="0"/>
              <a:t>In the </a:t>
            </a:r>
            <a:r>
              <a:rPr lang="en-US" b="1" dirty="0"/>
              <a:t>Routing and Processing</a:t>
            </a:r>
            <a:r>
              <a:rPr lang="en-US" b="0" dirty="0"/>
              <a:t> module, we will go deeper into more advanced patterns that enhance message handling and processing efficiency. Here is a sneak peek of what we will explore:</a:t>
            </a:r>
          </a:p>
          <a:p>
            <a:endParaRPr lang="en-US" b="0" dirty="0"/>
          </a:p>
          <a:p>
            <a:pPr marL="171450" indent="-171450">
              <a:buFont typeface="Arial" panose="020B0604020202020204" pitchFamily="34" charset="0"/>
              <a:buChar char="•"/>
            </a:pPr>
            <a:r>
              <a:rPr lang="en-US" b="1" dirty="0"/>
              <a:t>Message Routing</a:t>
            </a:r>
            <a:r>
              <a:rPr lang="en-US" b="0" dirty="0"/>
              <a:t>: Learn how to direct messages to appropriate endpoints for processing.</a:t>
            </a:r>
          </a:p>
          <a:p>
            <a:pPr marL="171450" indent="-171450">
              <a:buFont typeface="Arial" panose="020B0604020202020204" pitchFamily="34" charset="0"/>
              <a:buChar char="•"/>
            </a:pPr>
            <a:r>
              <a:rPr lang="en-US" b="1" dirty="0"/>
              <a:t>Dead Letter Queues</a:t>
            </a:r>
            <a:r>
              <a:rPr lang="en-US" b="0" dirty="0"/>
              <a:t>: Understand the strategies for handling undeliverable messages.</a:t>
            </a:r>
          </a:p>
          <a:p>
            <a:pPr marL="171450" indent="-171450">
              <a:buFont typeface="Arial" panose="020B0604020202020204" pitchFamily="34" charset="0"/>
              <a:buChar char="•"/>
            </a:pPr>
            <a:r>
              <a:rPr lang="en-US" b="1" dirty="0"/>
              <a:t>Message Filtering</a:t>
            </a:r>
            <a:r>
              <a:rPr lang="en-US" b="0" dirty="0"/>
              <a:t>: Discover techniques to process only the messages that matter to your application.</a:t>
            </a:r>
          </a:p>
          <a:p>
            <a:pPr marL="171450" indent="-171450">
              <a:buFont typeface="Arial" panose="020B0604020202020204" pitchFamily="34" charset="0"/>
              <a:buChar char="•"/>
            </a:pPr>
            <a:r>
              <a:rPr lang="en-US" b="1" dirty="0"/>
              <a:t>Aggregator Pattern</a:t>
            </a:r>
            <a:r>
              <a:rPr lang="en-US" b="0" dirty="0"/>
              <a:t>: See how to combine multiple related messages into a single message.</a:t>
            </a:r>
          </a:p>
          <a:p>
            <a:pPr marL="171450" indent="-171450">
              <a:buFont typeface="Arial" panose="020B0604020202020204" pitchFamily="34" charset="0"/>
              <a:buChar char="•"/>
            </a:pPr>
            <a:r>
              <a:rPr lang="en-US" b="1" dirty="0"/>
              <a:t>Scatter-Gather</a:t>
            </a:r>
            <a:r>
              <a:rPr lang="en-US" b="0" dirty="0"/>
              <a:t>: Explore the methods for splitting a message into sub-messages and reassembling the responses.</a:t>
            </a:r>
          </a:p>
          <a:p>
            <a:pPr marL="171450" indent="-171450">
              <a:buFont typeface="Arial" panose="020B0604020202020204" pitchFamily="34" charset="0"/>
              <a:buChar char="•"/>
            </a:pPr>
            <a:endParaRPr lang="en-US" b="0" dirty="0"/>
          </a:p>
          <a:p>
            <a:pPr marL="0" indent="0">
              <a:buFont typeface="Arial" panose="020B0604020202020204" pitchFamily="34" charset="0"/>
              <a:buNone/>
            </a:pPr>
            <a:r>
              <a:rPr lang="en-US" b="0" dirty="0"/>
              <a:t>These patterns will build on what you have already learned and provide you with powerful tools to design robust and efficient messaging solutions. Stay tuned as we continue to enhance your messaging toolkit.</a:t>
            </a:r>
            <a:endParaRPr lang="en-US" b="1" dirty="0"/>
          </a:p>
        </p:txBody>
      </p:sp>
      <p:sp>
        <p:nvSpPr>
          <p:cNvPr id="4" name="Slide Number Placeholder 3">
            <a:extLst>
              <a:ext uri="{FF2B5EF4-FFF2-40B4-BE49-F238E27FC236}">
                <a16:creationId xmlns:a16="http://schemas.microsoft.com/office/drawing/2014/main" id="{3B5CA02A-144E-DDD5-776F-F750E854F8BD}"/>
              </a:ext>
            </a:extLst>
          </p:cNvPr>
          <p:cNvSpPr>
            <a:spLocks noGrp="1"/>
          </p:cNvSpPr>
          <p:nvPr>
            <p:ph type="sldNum" sz="quarter" idx="5"/>
          </p:nvPr>
        </p:nvSpPr>
        <p:spPr/>
        <p:txBody>
          <a:bodyPr/>
          <a:lstStyle/>
          <a:p>
            <a:fld id="{F5000ACD-0348-4F47-9C35-586193A86BF3}" type="slidenum">
              <a:rPr lang="en-US" smtClean="0"/>
              <a:t>72</a:t>
            </a:fld>
            <a:endParaRPr lang="en-US"/>
          </a:p>
        </p:txBody>
      </p:sp>
    </p:spTree>
    <p:extLst>
      <p:ext uri="{BB962C8B-B14F-4D97-AF65-F5344CB8AC3E}">
        <p14:creationId xmlns:p14="http://schemas.microsoft.com/office/powerpoint/2010/main" val="204107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5CF97-B27D-4F19-22FE-00ADB108BF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5161F1-B2D1-F312-4DED-0019346334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73F1A6-E3E6-FF27-5297-647872B6EA33}"/>
              </a:ext>
            </a:extLst>
          </p:cNvPr>
          <p:cNvSpPr>
            <a:spLocks noGrp="1"/>
          </p:cNvSpPr>
          <p:nvPr>
            <p:ph type="body" idx="1"/>
          </p:nvPr>
        </p:nvSpPr>
        <p:spPr/>
        <p:txBody>
          <a:bodyPr/>
          <a:lstStyle/>
          <a:p>
            <a:r>
              <a:rPr lang="en-US" b="1" u="sng" dirty="0"/>
              <a:t>Job Queue</a:t>
            </a:r>
            <a:endParaRPr lang="en-US" b="0" u="none" dirty="0"/>
          </a:p>
          <a:p>
            <a:r>
              <a:rPr lang="en-US" b="0" u="none" dirty="0"/>
              <a:t>Distributing jobs to available workers for execution.</a:t>
            </a:r>
          </a:p>
          <a:p>
            <a:endParaRPr lang="en-US" b="0" u="none" dirty="0"/>
          </a:p>
          <a:p>
            <a:r>
              <a:rPr lang="en-US" b="1" u="sng" dirty="0"/>
              <a:t>Task Scheduling</a:t>
            </a:r>
            <a:endParaRPr lang="en-US" b="0" u="none" dirty="0"/>
          </a:p>
          <a:p>
            <a:r>
              <a:rPr lang="en-US" b="0" u="none" dirty="0"/>
              <a:t>Assigning tasks to workers in a distributed system.</a:t>
            </a:r>
          </a:p>
          <a:p>
            <a:endParaRPr lang="en-US" b="0" u="none" dirty="0"/>
          </a:p>
          <a:p>
            <a:r>
              <a:rPr lang="en-US" b="1" u="sng" dirty="0"/>
              <a:t>Order Processing</a:t>
            </a:r>
            <a:endParaRPr lang="en-US" b="0" u="none" dirty="0"/>
          </a:p>
          <a:p>
            <a:r>
              <a:rPr lang="en-US" b="0" u="none" dirty="0"/>
              <a:t>Ensuring each order is processed by a single service instance.</a:t>
            </a:r>
            <a:endParaRPr lang="en-US" b="1" u="sng" dirty="0"/>
          </a:p>
        </p:txBody>
      </p:sp>
      <p:sp>
        <p:nvSpPr>
          <p:cNvPr id="4" name="Slide Number Placeholder 3">
            <a:extLst>
              <a:ext uri="{FF2B5EF4-FFF2-40B4-BE49-F238E27FC236}">
                <a16:creationId xmlns:a16="http://schemas.microsoft.com/office/drawing/2014/main" id="{120C23AC-8EA3-1136-C25A-7D712BB97802}"/>
              </a:ext>
            </a:extLst>
          </p:cNvPr>
          <p:cNvSpPr>
            <a:spLocks noGrp="1"/>
          </p:cNvSpPr>
          <p:nvPr>
            <p:ph type="sldNum" sz="quarter" idx="5"/>
          </p:nvPr>
        </p:nvSpPr>
        <p:spPr/>
        <p:txBody>
          <a:bodyPr/>
          <a:lstStyle/>
          <a:p>
            <a:fld id="{F5000ACD-0348-4F47-9C35-586193A86BF3}" type="slidenum">
              <a:rPr lang="en-US" smtClean="0"/>
              <a:t>7</a:t>
            </a:fld>
            <a:endParaRPr lang="en-US"/>
          </a:p>
        </p:txBody>
      </p:sp>
    </p:spTree>
    <p:extLst>
      <p:ext uri="{BB962C8B-B14F-4D97-AF65-F5344CB8AC3E}">
        <p14:creationId xmlns:p14="http://schemas.microsoft.com/office/powerpoint/2010/main" val="5998161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Create an Azure Service Bus Namespace</a:t>
            </a:r>
          </a:p>
          <a:p>
            <a:pPr marL="0" indent="0">
              <a:buFont typeface="Arial" panose="020B0604020202020204" pitchFamily="34" charset="0"/>
              <a:buNone/>
            </a:pPr>
            <a:r>
              <a:rPr lang="en-US" b="0" u="none" dirty="0"/>
              <a:t>Typically, we would log into the Azure portal and create an Azure Service Bus namespace; but for this workshop, we are using the local emulator.</a:t>
            </a:r>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8</a:t>
            </a:fld>
            <a:endParaRPr lang="en-US"/>
          </a:p>
        </p:txBody>
      </p:sp>
    </p:spTree>
    <p:extLst>
      <p:ext uri="{BB962C8B-B14F-4D97-AF65-F5344CB8AC3E}">
        <p14:creationId xmlns:p14="http://schemas.microsoft.com/office/powerpoint/2010/main" val="19990673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Create an Azure Service Bus Namespace</a:t>
            </a:r>
          </a:p>
          <a:p>
            <a:pPr marL="0" indent="0">
              <a:buFont typeface="Arial" panose="020B0604020202020204" pitchFamily="34" charset="0"/>
              <a:buNone/>
            </a:pPr>
            <a:r>
              <a:rPr lang="en-US" b="0" u="none" dirty="0"/>
              <a:t>Typically, we would log into the Azure portal and create an Azure Service Bus namespace; but for this workshop, we are using the local emulator.</a:t>
            </a:r>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9</a:t>
            </a:fld>
            <a:endParaRPr lang="en-US"/>
          </a:p>
        </p:txBody>
      </p:sp>
    </p:spTree>
    <p:extLst>
      <p:ext uri="{BB962C8B-B14F-4D97-AF65-F5344CB8AC3E}">
        <p14:creationId xmlns:p14="http://schemas.microsoft.com/office/powerpoint/2010/main" val="30573152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Create a Message Producer</a:t>
            </a:r>
            <a:endParaRPr lang="en-US" b="0" dirty="0"/>
          </a:p>
          <a:p>
            <a:r>
              <a:rPr lang="en-US" b="0" u="none" dirty="0"/>
              <a:t>Use the Azure SDK to send a message to the </a:t>
            </a:r>
            <a:r>
              <a:rPr lang="en-US" b="0" i="1" u="none" dirty="0" err="1"/>
              <a:t>codemash.fundamentals.point</a:t>
            </a:r>
            <a:r>
              <a:rPr lang="en-US" b="0" i="1" u="none" dirty="0"/>
              <a:t>-to-point</a:t>
            </a:r>
            <a:r>
              <a:rPr lang="en-US" b="0" u="none" dirty="0"/>
              <a:t> queue.</a:t>
            </a:r>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10</a:t>
            </a:fld>
            <a:endParaRPr lang="en-US"/>
          </a:p>
        </p:txBody>
      </p:sp>
    </p:spTree>
    <p:extLst>
      <p:ext uri="{BB962C8B-B14F-4D97-AF65-F5344CB8AC3E}">
        <p14:creationId xmlns:p14="http://schemas.microsoft.com/office/powerpoint/2010/main" val="655523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Create a Message Consumer</a:t>
            </a:r>
            <a:endParaRPr lang="en-US" b="0" dirty="0"/>
          </a:p>
          <a:p>
            <a:r>
              <a:rPr lang="en-US" b="0" u="none" dirty="0"/>
              <a:t>Use the Azure SDK to receive and process messages from the </a:t>
            </a:r>
            <a:r>
              <a:rPr lang="en-US" b="0" i="1" u="none" dirty="0" err="1"/>
              <a:t>codemash.fundamentals.point</a:t>
            </a:r>
            <a:r>
              <a:rPr lang="en-US" b="0" i="1" u="none" dirty="0"/>
              <a:t>-to-point</a:t>
            </a:r>
            <a:r>
              <a:rPr lang="en-US" b="0" u="none" dirty="0"/>
              <a:t> queue.</a:t>
            </a:r>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11</a:t>
            </a:fld>
            <a:endParaRPr lang="en-US"/>
          </a:p>
        </p:txBody>
      </p:sp>
    </p:spTree>
    <p:extLst>
      <p:ext uri="{BB962C8B-B14F-4D97-AF65-F5344CB8AC3E}">
        <p14:creationId xmlns:p14="http://schemas.microsoft.com/office/powerpoint/2010/main" val="2566038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727669"/>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Presenation Title Footer">
            <a:extLst>
              <a:ext uri="{FF2B5EF4-FFF2-40B4-BE49-F238E27FC236}">
                <a16:creationId xmlns:a16="http://schemas.microsoft.com/office/drawing/2014/main" id="{3F8BB486-41EA-13B5-9AF0-42BBC8163251}"/>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3" name="Content Placeholder">
            <a:extLst>
              <a:ext uri="{FF2B5EF4-FFF2-40B4-BE49-F238E27FC236}">
                <a16:creationId xmlns:a16="http://schemas.microsoft.com/office/drawing/2014/main" id="{1206D206-CC76-B356-133C-0A969DA0AE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a:extLst>
              <a:ext uri="{FF2B5EF4-FFF2-40B4-BE49-F238E27FC236}">
                <a16:creationId xmlns:a16="http://schemas.microsoft.com/office/drawing/2014/main" id="{F798492D-9410-E54A-28DD-30F3F008EA5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3095833"/>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Section TItle">
            <a:extLst>
              <a:ext uri="{FF2B5EF4-FFF2-40B4-BE49-F238E27FC236}">
                <a16:creationId xmlns:a16="http://schemas.microsoft.com/office/drawing/2014/main" id="{C5D7F92D-F719-DFA6-480F-E13D689414BC}"/>
              </a:ext>
            </a:extLst>
          </p:cNvPr>
          <p:cNvSpPr>
            <a:spLocks noGrp="1"/>
          </p:cNvSpPr>
          <p:nvPr>
            <p:ph type="title" hasCustomPrompt="1"/>
          </p:nvPr>
        </p:nvSpPr>
        <p:spPr>
          <a:xfrm>
            <a:off x="546099" y="583163"/>
            <a:ext cx="11099800" cy="2845837"/>
          </a:xfrm>
        </p:spPr>
        <p:txBody>
          <a:bodyPr anchor="b"/>
          <a:lstStyle>
            <a:lvl1pPr algn="ctr">
              <a:defRPr sz="6000">
                <a:solidFill>
                  <a:schemeClr val="bg2"/>
                </a:solidFill>
              </a:defRPr>
            </a:lvl1pPr>
          </a:lstStyle>
          <a:p>
            <a:r>
              <a:rPr lang="en-US" dirty="0"/>
              <a:t>Click to edit Section title</a:t>
            </a:r>
          </a:p>
        </p:txBody>
      </p:sp>
      <p:sp>
        <p:nvSpPr>
          <p:cNvPr id="3" name="Presentation Title">
            <a:extLst>
              <a:ext uri="{FF2B5EF4-FFF2-40B4-BE49-F238E27FC236}">
                <a16:creationId xmlns:a16="http://schemas.microsoft.com/office/drawing/2014/main" id="{F8450C63-0FDF-68E3-C430-6BE7AA1CDE18}"/>
              </a:ext>
            </a:extLst>
          </p:cNvPr>
          <p:cNvSpPr txBox="1"/>
          <p:nvPr userDrawn="1"/>
        </p:nvSpPr>
        <p:spPr>
          <a:xfrm>
            <a:off x="3486150" y="6396335"/>
            <a:ext cx="5219699" cy="461665"/>
          </a:xfrm>
          <a:prstGeom prst="rect">
            <a:avLst/>
          </a:prstGeom>
          <a:noFill/>
        </p:spPr>
        <p:txBody>
          <a:bodyPr wrap="none" rtlCol="0">
            <a:spAutoFit/>
          </a:bodyPr>
          <a:lstStyle/>
          <a:p>
            <a:r>
              <a:rPr lang="en-US" sz="2400" dirty="0">
                <a:solidFill>
                  <a:schemeClr val="accent6"/>
                </a:solidFill>
              </a:rPr>
              <a:t>Unlock the Power of Messaging Patterns</a:t>
            </a:r>
          </a:p>
        </p:txBody>
      </p:sp>
      <p:sp>
        <p:nvSpPr>
          <p:cNvPr id="9" name="Subection Title">
            <a:extLst>
              <a:ext uri="{FF2B5EF4-FFF2-40B4-BE49-F238E27FC236}">
                <a16:creationId xmlns:a16="http://schemas.microsoft.com/office/drawing/2014/main" id="{A24D9923-57B7-3F72-BDE9-973B963E0642}"/>
              </a:ext>
            </a:extLst>
          </p:cNvPr>
          <p:cNvSpPr>
            <a:spLocks noGrp="1"/>
          </p:cNvSpPr>
          <p:nvPr>
            <p:ph type="body" sz="quarter" idx="10" hasCustomPrompt="1"/>
          </p:nvPr>
        </p:nvSpPr>
        <p:spPr>
          <a:xfrm>
            <a:off x="642257" y="4455467"/>
            <a:ext cx="11003642" cy="914400"/>
          </a:xfrm>
        </p:spPr>
        <p:txBody>
          <a:bodyPr>
            <a:noAutofit/>
          </a:bodyPr>
          <a:lstStyle>
            <a:lvl1pPr marL="0" indent="0" algn="ctr">
              <a:buNone/>
              <a:defRPr lang="en-US" sz="4000" kern="1200" dirty="0">
                <a:solidFill>
                  <a:schemeClr val="bg2"/>
                </a:solidFill>
                <a:latin typeface="+mj-lt"/>
                <a:ea typeface="+mj-ea"/>
                <a:cs typeface="+mj-cs"/>
              </a:defRPr>
            </a:lvl1pPr>
          </a:lstStyle>
          <a:p>
            <a:pPr lvl="0"/>
            <a:r>
              <a:rPr lang="en-US" dirty="0"/>
              <a:t>Click to edit subsection title</a:t>
            </a:r>
          </a:p>
        </p:txBody>
      </p:sp>
    </p:spTree>
    <p:extLst>
      <p:ext uri="{BB962C8B-B14F-4D97-AF65-F5344CB8AC3E}">
        <p14:creationId xmlns:p14="http://schemas.microsoft.com/office/powerpoint/2010/main" val="193322088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Presenation Title Footer">
            <a:extLst>
              <a:ext uri="{FF2B5EF4-FFF2-40B4-BE49-F238E27FC236}">
                <a16:creationId xmlns:a16="http://schemas.microsoft.com/office/drawing/2014/main" id="{85E4057A-9753-03B7-9BF6-D812ABB82D5C}"/>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4" name="Secondary Content">
            <a:extLst>
              <a:ext uri="{FF2B5EF4-FFF2-40B4-BE49-F238E27FC236}">
                <a16:creationId xmlns:a16="http://schemas.microsoft.com/office/drawing/2014/main" id="{FDE02316-9F55-D549-0FD3-3FE4AE69933A}"/>
              </a:ext>
            </a:extLst>
          </p:cNvPr>
          <p:cNvSpPr>
            <a:spLocks noGrp="1"/>
          </p:cNvSpPr>
          <p:nvPr>
            <p:ph sz="half" idx="2"/>
          </p:nvPr>
        </p:nvSpPr>
        <p:spPr>
          <a:xfrm>
            <a:off x="6194778" y="1825625"/>
            <a:ext cx="5458968" cy="4389120"/>
          </a:xfrm>
        </p:spPr>
        <p:txBody>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rimary Content">
            <a:extLst>
              <a:ext uri="{FF2B5EF4-FFF2-40B4-BE49-F238E27FC236}">
                <a16:creationId xmlns:a16="http://schemas.microsoft.com/office/drawing/2014/main" id="{32C729A9-72A4-DC89-E3AD-B75906BA7649}"/>
              </a:ext>
            </a:extLst>
          </p:cNvPr>
          <p:cNvSpPr>
            <a:spLocks noGrp="1"/>
          </p:cNvSpPr>
          <p:nvPr>
            <p:ph sz="half" idx="1"/>
          </p:nvPr>
        </p:nvSpPr>
        <p:spPr>
          <a:xfrm>
            <a:off x="548640" y="1825625"/>
            <a:ext cx="5458968" cy="4389120"/>
          </a:xfrm>
        </p:spPr>
        <p:txBody>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a:extLst>
              <a:ext uri="{FF2B5EF4-FFF2-40B4-BE49-F238E27FC236}">
                <a16:creationId xmlns:a16="http://schemas.microsoft.com/office/drawing/2014/main" id="{026C142B-8301-F944-A303-6FF51130009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1965641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Presenation Title Footer">
            <a:extLst>
              <a:ext uri="{FF2B5EF4-FFF2-40B4-BE49-F238E27FC236}">
                <a16:creationId xmlns:a16="http://schemas.microsoft.com/office/drawing/2014/main" id="{9EC920BD-70A9-B7EA-30FB-13D1FAF82F20}"/>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6" name="Rigth Comparison">
            <a:extLst>
              <a:ext uri="{FF2B5EF4-FFF2-40B4-BE49-F238E27FC236}">
                <a16:creationId xmlns:a16="http://schemas.microsoft.com/office/drawing/2014/main" id="{787CCB16-0AAE-E45C-6993-A6FC55DBF3F3}"/>
              </a:ext>
            </a:extLst>
          </p:cNvPr>
          <p:cNvSpPr>
            <a:spLocks noGrp="1"/>
          </p:cNvSpPr>
          <p:nvPr>
            <p:ph sz="quarter" idx="4"/>
          </p:nvPr>
        </p:nvSpPr>
        <p:spPr>
          <a:xfrm>
            <a:off x="6373368" y="2441448"/>
            <a:ext cx="5276088"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Comparison Title">
            <a:extLst>
              <a:ext uri="{FF2B5EF4-FFF2-40B4-BE49-F238E27FC236}">
                <a16:creationId xmlns:a16="http://schemas.microsoft.com/office/drawing/2014/main" id="{0F73AC93-FC06-15C6-D0B8-36C019116720}"/>
              </a:ext>
            </a:extLst>
          </p:cNvPr>
          <p:cNvSpPr>
            <a:spLocks noGrp="1"/>
          </p:cNvSpPr>
          <p:nvPr>
            <p:ph type="body" sz="quarter" idx="3"/>
          </p:nvPr>
        </p:nvSpPr>
        <p:spPr>
          <a:xfrm>
            <a:off x="6369812" y="1581912"/>
            <a:ext cx="52760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2" name="Comparison Divider">
            <a:extLst>
              <a:ext uri="{FF2B5EF4-FFF2-40B4-BE49-F238E27FC236}">
                <a16:creationId xmlns:a16="http://schemas.microsoft.com/office/drawing/2014/main" id="{6061AE4D-4A1A-2767-57FB-93B7BCF30EEF}"/>
              </a:ext>
            </a:extLst>
          </p:cNvPr>
          <p:cNvCxnSpPr>
            <a:cxnSpLocks/>
          </p:cNvCxnSpPr>
          <p:nvPr userDrawn="1"/>
        </p:nvCxnSpPr>
        <p:spPr>
          <a:xfrm flipH="1">
            <a:off x="6099048" y="1645920"/>
            <a:ext cx="4644" cy="4663440"/>
          </a:xfrm>
          <a:prstGeom prst="line">
            <a:avLst/>
          </a:prstGeom>
          <a:ln w="15875">
            <a:solidFill>
              <a:schemeClr val="accent2"/>
            </a:solidFill>
          </a:ln>
        </p:spPr>
        <p:style>
          <a:lnRef idx="2">
            <a:schemeClr val="accent1"/>
          </a:lnRef>
          <a:fillRef idx="0">
            <a:schemeClr val="accent1"/>
          </a:fillRef>
          <a:effectRef idx="1">
            <a:schemeClr val="accent1"/>
          </a:effectRef>
          <a:fontRef idx="minor">
            <a:schemeClr val="tx1"/>
          </a:fontRef>
        </p:style>
      </p:cxnSp>
      <p:sp>
        <p:nvSpPr>
          <p:cNvPr id="4" name="Left Comparison">
            <a:extLst>
              <a:ext uri="{FF2B5EF4-FFF2-40B4-BE49-F238E27FC236}">
                <a16:creationId xmlns:a16="http://schemas.microsoft.com/office/drawing/2014/main" id="{D91756C4-37D6-0386-0375-9847BBAB699D}"/>
              </a:ext>
            </a:extLst>
          </p:cNvPr>
          <p:cNvSpPr>
            <a:spLocks noGrp="1"/>
          </p:cNvSpPr>
          <p:nvPr>
            <p:ph sz="half" idx="2"/>
          </p:nvPr>
        </p:nvSpPr>
        <p:spPr>
          <a:xfrm>
            <a:off x="548640" y="2441447"/>
            <a:ext cx="5276088"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Lett Comparison Title">
            <a:extLst>
              <a:ext uri="{FF2B5EF4-FFF2-40B4-BE49-F238E27FC236}">
                <a16:creationId xmlns:a16="http://schemas.microsoft.com/office/drawing/2014/main" id="{327D5202-CBB7-F61D-FC1B-581B290B6DD1}"/>
              </a:ext>
            </a:extLst>
          </p:cNvPr>
          <p:cNvSpPr>
            <a:spLocks noGrp="1"/>
          </p:cNvSpPr>
          <p:nvPr>
            <p:ph type="body" idx="1"/>
          </p:nvPr>
        </p:nvSpPr>
        <p:spPr>
          <a:xfrm>
            <a:off x="548640" y="1581912"/>
            <a:ext cx="52760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a:extLst>
              <a:ext uri="{FF2B5EF4-FFF2-40B4-BE49-F238E27FC236}">
                <a16:creationId xmlns:a16="http://schemas.microsoft.com/office/drawing/2014/main" id="{63BB01E2-8C0E-379A-B14D-0A9CBFA0D1BF}"/>
              </a:ext>
            </a:extLst>
          </p:cNvPr>
          <p:cNvSpPr>
            <a:spLocks noGrp="1"/>
          </p:cNvSpPr>
          <p:nvPr>
            <p:ph type="title"/>
          </p:nvPr>
        </p:nvSpPr>
        <p:spPr>
          <a:xfrm>
            <a:off x="550236" y="457200"/>
            <a:ext cx="11100816" cy="1097280"/>
          </a:xfrm>
        </p:spPr>
        <p:txBody>
          <a:bodyPr/>
          <a:lstStyle/>
          <a:p>
            <a:r>
              <a:rPr lang="en-US"/>
              <a:t>Click to edit Master title style</a:t>
            </a:r>
          </a:p>
        </p:txBody>
      </p:sp>
    </p:spTree>
    <p:extLst>
      <p:ext uri="{BB962C8B-B14F-4D97-AF65-F5344CB8AC3E}">
        <p14:creationId xmlns:p14="http://schemas.microsoft.com/office/powerpoint/2010/main" val="466627274"/>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Presenation Title Footer">
            <a:extLst>
              <a:ext uri="{FF2B5EF4-FFF2-40B4-BE49-F238E27FC236}">
                <a16:creationId xmlns:a16="http://schemas.microsoft.com/office/drawing/2014/main" id="{3536266B-EC88-1F4B-858A-5E89E4A47DD2}"/>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2" name="Title">
            <a:extLst>
              <a:ext uri="{FF2B5EF4-FFF2-40B4-BE49-F238E27FC236}">
                <a16:creationId xmlns:a16="http://schemas.microsoft.com/office/drawing/2014/main" id="{831C5808-D707-8E1E-FCFD-39439C86BA1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85212499"/>
      </p:ext>
    </p:extLst>
  </p:cSld>
  <p:clrMapOvr>
    <a:masterClrMapping/>
  </p:clrMapOvr>
  <p:extLst>
    <p:ext uri="{DCECCB84-F9BA-43D5-87BE-67443E8EF086}">
      <p15:sldGuideLst xmlns:p15="http://schemas.microsoft.com/office/powerpoint/2012/main">
        <p15:guide id="1" userDrawn="1">
          <p15:clr>
            <a:srgbClr val="FBAE40"/>
          </p15:clr>
        </p15:guide>
        <p15:guide id="2" pos="7680" userDrawn="1">
          <p15:clr>
            <a:srgbClr val="FBAE40"/>
          </p15:clr>
        </p15:guide>
        <p15:guide id="3" pos="345" userDrawn="1">
          <p15:clr>
            <a:srgbClr val="FBAE40"/>
          </p15:clr>
        </p15:guide>
        <p15:guide id="4" pos="822" userDrawn="1">
          <p15:clr>
            <a:srgbClr val="FBAE40"/>
          </p15:clr>
        </p15:guide>
        <p15:guide id="5" pos="937" userDrawn="1">
          <p15:clr>
            <a:srgbClr val="FBAE40"/>
          </p15:clr>
        </p15:guide>
        <p15:guide id="6" pos="1414" userDrawn="1">
          <p15:clr>
            <a:srgbClr val="FBAE40"/>
          </p15:clr>
        </p15:guide>
        <p15:guide id="7" pos="1529" userDrawn="1">
          <p15:clr>
            <a:srgbClr val="FBAE40"/>
          </p15:clr>
        </p15:guide>
        <p15:guide id="8" pos="2006" userDrawn="1">
          <p15:clr>
            <a:srgbClr val="FBAE40"/>
          </p15:clr>
        </p15:guide>
        <p15:guide id="9" pos="2121" userDrawn="1">
          <p15:clr>
            <a:srgbClr val="FBAE40"/>
          </p15:clr>
        </p15:guide>
        <p15:guide id="10" pos="2598" userDrawn="1">
          <p15:clr>
            <a:srgbClr val="FBAE40"/>
          </p15:clr>
        </p15:guide>
        <p15:guide id="11" pos="2713" userDrawn="1">
          <p15:clr>
            <a:srgbClr val="FBAE40"/>
          </p15:clr>
        </p15:guide>
        <p15:guide id="12" pos="3190" userDrawn="1">
          <p15:clr>
            <a:srgbClr val="FBAE40"/>
          </p15:clr>
        </p15:guide>
        <p15:guide id="13" pos="3305" userDrawn="1">
          <p15:clr>
            <a:srgbClr val="FBAE40"/>
          </p15:clr>
        </p15:guide>
        <p15:guide id="14" pos="3782" userDrawn="1">
          <p15:clr>
            <a:srgbClr val="FBAE40"/>
          </p15:clr>
        </p15:guide>
        <p15:guide id="15" pos="3897" userDrawn="1">
          <p15:clr>
            <a:srgbClr val="FBAE40"/>
          </p15:clr>
        </p15:guide>
        <p15:guide id="16" pos="4374" userDrawn="1">
          <p15:clr>
            <a:srgbClr val="FBAE40"/>
          </p15:clr>
        </p15:guide>
        <p15:guide id="17" pos="4489" userDrawn="1">
          <p15:clr>
            <a:srgbClr val="FBAE40"/>
          </p15:clr>
        </p15:guide>
        <p15:guide id="18" pos="4966" userDrawn="1">
          <p15:clr>
            <a:srgbClr val="FBAE40"/>
          </p15:clr>
        </p15:guide>
        <p15:guide id="19" pos="5081" userDrawn="1">
          <p15:clr>
            <a:srgbClr val="FBAE40"/>
          </p15:clr>
        </p15:guide>
        <p15:guide id="20" pos="5558" userDrawn="1">
          <p15:clr>
            <a:srgbClr val="FBAE40"/>
          </p15:clr>
        </p15:guide>
        <p15:guide id="21" pos="5673" userDrawn="1">
          <p15:clr>
            <a:srgbClr val="FBAE40"/>
          </p15:clr>
        </p15:guide>
        <p15:guide id="22" pos="6150" userDrawn="1">
          <p15:clr>
            <a:srgbClr val="FBAE40"/>
          </p15:clr>
        </p15:guide>
        <p15:guide id="23" pos="6265" userDrawn="1">
          <p15:clr>
            <a:srgbClr val="FBAE40"/>
          </p15:clr>
        </p15:guide>
        <p15:guide id="24" pos="6742" userDrawn="1">
          <p15:clr>
            <a:srgbClr val="FBAE40"/>
          </p15:clr>
        </p15:guide>
        <p15:guide id="25" pos="6857" userDrawn="1">
          <p15:clr>
            <a:srgbClr val="FBAE40"/>
          </p15:clr>
        </p15:guide>
        <p15:guide id="26" pos="7334" userDrawn="1">
          <p15:clr>
            <a:srgbClr val="FBAE40"/>
          </p15:clr>
        </p15:guide>
        <p15:guide id="27" orient="horz" userDrawn="1">
          <p15:clr>
            <a:srgbClr val="FBAE40"/>
          </p15:clr>
        </p15:guide>
        <p15:guide id="28" orient="horz" pos="4320" userDrawn="1">
          <p15:clr>
            <a:srgbClr val="FBAE40"/>
          </p15:clr>
        </p15:guide>
        <p15:guide id="29" orient="horz" pos="288" userDrawn="1">
          <p15:clr>
            <a:srgbClr val="FBAE40"/>
          </p15:clr>
        </p15:guide>
        <p15:guide id="30" orient="horz" pos="816" userDrawn="1">
          <p15:clr>
            <a:srgbClr val="FBAE40"/>
          </p15:clr>
        </p15:guide>
        <p15:guide id="31" orient="horz" pos="931" userDrawn="1">
          <p15:clr>
            <a:srgbClr val="FBAE40"/>
          </p15:clr>
        </p15:guide>
        <p15:guide id="32" orient="horz" pos="1459" userDrawn="1">
          <p15:clr>
            <a:srgbClr val="FBAE40"/>
          </p15:clr>
        </p15:guide>
        <p15:guide id="33" orient="horz" pos="1574" userDrawn="1">
          <p15:clr>
            <a:srgbClr val="FBAE40"/>
          </p15:clr>
        </p15:guide>
        <p15:guide id="34" orient="horz" pos="2102" userDrawn="1">
          <p15:clr>
            <a:srgbClr val="FBAE40"/>
          </p15:clr>
        </p15:guide>
        <p15:guide id="35" orient="horz" pos="2217" userDrawn="1">
          <p15:clr>
            <a:srgbClr val="FBAE40"/>
          </p15:clr>
        </p15:guide>
        <p15:guide id="36" orient="horz" pos="2745" userDrawn="1">
          <p15:clr>
            <a:srgbClr val="FBAE40"/>
          </p15:clr>
        </p15:guide>
        <p15:guide id="37" orient="horz" pos="2860" userDrawn="1">
          <p15:clr>
            <a:srgbClr val="FBAE40"/>
          </p15:clr>
        </p15:guide>
        <p15:guide id="38" orient="horz" pos="3388" userDrawn="1">
          <p15:clr>
            <a:srgbClr val="FBAE40"/>
          </p15:clr>
        </p15:guide>
        <p15:guide id="39" orient="horz" pos="3504" userDrawn="1">
          <p15:clr>
            <a:srgbClr val="FBAE40"/>
          </p15:clr>
        </p15:guide>
        <p15:guide id="40" orient="horz" pos="4032"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Presenation Title Footer">
            <a:extLst>
              <a:ext uri="{FF2B5EF4-FFF2-40B4-BE49-F238E27FC236}">
                <a16:creationId xmlns:a16="http://schemas.microsoft.com/office/drawing/2014/main" id="{5743D3FB-D8B4-73B9-0972-DBFB37F5D69B}"/>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Tree>
    <p:extLst>
      <p:ext uri="{BB962C8B-B14F-4D97-AF65-F5344CB8AC3E}">
        <p14:creationId xmlns:p14="http://schemas.microsoft.com/office/powerpoint/2010/main" val="4011378245"/>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Presenation Title Footer">
            <a:extLst>
              <a:ext uri="{FF2B5EF4-FFF2-40B4-BE49-F238E27FC236}">
                <a16:creationId xmlns:a16="http://schemas.microsoft.com/office/drawing/2014/main" id="{827AF5A6-F851-FB63-1669-61D5739419EF}"/>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3" name="Content Placeholder">
            <a:extLst>
              <a:ext uri="{FF2B5EF4-FFF2-40B4-BE49-F238E27FC236}">
                <a16:creationId xmlns:a16="http://schemas.microsoft.com/office/drawing/2014/main" id="{E6ED642B-92EB-1734-E5D9-077003B8A6E2}"/>
              </a:ext>
            </a:extLst>
          </p:cNvPr>
          <p:cNvSpPr>
            <a:spLocks noGrp="1"/>
          </p:cNvSpPr>
          <p:nvPr>
            <p:ph idx="1"/>
          </p:nvPr>
        </p:nvSpPr>
        <p:spPr>
          <a:xfrm>
            <a:off x="4306824" y="457200"/>
            <a:ext cx="7336536" cy="576072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a:extLst>
              <a:ext uri="{FF2B5EF4-FFF2-40B4-BE49-F238E27FC236}">
                <a16:creationId xmlns:a16="http://schemas.microsoft.com/office/drawing/2014/main" id="{7CA6B0FB-DB4A-6DCB-F760-974288FA2820}"/>
              </a:ext>
            </a:extLst>
          </p:cNvPr>
          <p:cNvSpPr>
            <a:spLocks noGrp="1"/>
          </p:cNvSpPr>
          <p:nvPr>
            <p:ph type="body" sz="half" idx="2"/>
          </p:nvPr>
        </p:nvSpPr>
        <p:spPr>
          <a:xfrm>
            <a:off x="548640" y="1965960"/>
            <a:ext cx="3575304" cy="42519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a:extLst>
              <a:ext uri="{FF2B5EF4-FFF2-40B4-BE49-F238E27FC236}">
                <a16:creationId xmlns:a16="http://schemas.microsoft.com/office/drawing/2014/main" id="{F0AA9804-C8FE-28D4-18D5-7F9DCA5851F4}"/>
              </a:ext>
            </a:extLst>
          </p:cNvPr>
          <p:cNvSpPr>
            <a:spLocks noGrp="1"/>
          </p:cNvSpPr>
          <p:nvPr>
            <p:ph type="title"/>
          </p:nvPr>
        </p:nvSpPr>
        <p:spPr>
          <a:xfrm>
            <a:off x="548640" y="457200"/>
            <a:ext cx="3575304" cy="1417320"/>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95748551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Presenation Title Footer">
            <a:extLst>
              <a:ext uri="{FF2B5EF4-FFF2-40B4-BE49-F238E27FC236}">
                <a16:creationId xmlns:a16="http://schemas.microsoft.com/office/drawing/2014/main" id="{DF8F8D25-E665-0209-243E-C399F20D9620}"/>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3" name="Picture Placeholder 2">
            <a:extLst>
              <a:ext uri="{FF2B5EF4-FFF2-40B4-BE49-F238E27FC236}">
                <a16:creationId xmlns:a16="http://schemas.microsoft.com/office/drawing/2014/main" id="{69667B8E-3FB1-AED5-8499-96A869DE570A}"/>
              </a:ext>
            </a:extLst>
          </p:cNvPr>
          <p:cNvSpPr>
            <a:spLocks noGrp="1"/>
          </p:cNvSpPr>
          <p:nvPr>
            <p:ph type="pic" idx="1"/>
          </p:nvPr>
        </p:nvSpPr>
        <p:spPr>
          <a:xfrm>
            <a:off x="4306824" y="457200"/>
            <a:ext cx="7333488" cy="576072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0860A7C2-6F8A-E515-E20F-4EDB3F618E15}"/>
              </a:ext>
            </a:extLst>
          </p:cNvPr>
          <p:cNvSpPr>
            <a:spLocks noGrp="1"/>
          </p:cNvSpPr>
          <p:nvPr>
            <p:ph type="body" sz="half" idx="2"/>
          </p:nvPr>
        </p:nvSpPr>
        <p:spPr>
          <a:xfrm>
            <a:off x="548640" y="1965960"/>
            <a:ext cx="3575304" cy="42519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a:extLst>
              <a:ext uri="{FF2B5EF4-FFF2-40B4-BE49-F238E27FC236}">
                <a16:creationId xmlns:a16="http://schemas.microsoft.com/office/drawing/2014/main" id="{649B8AEF-8CB1-ED90-43F3-6A746020190B}"/>
              </a:ext>
            </a:extLst>
          </p:cNvPr>
          <p:cNvSpPr>
            <a:spLocks noGrp="1"/>
          </p:cNvSpPr>
          <p:nvPr>
            <p:ph type="title"/>
          </p:nvPr>
        </p:nvSpPr>
        <p:spPr>
          <a:xfrm>
            <a:off x="548640" y="457200"/>
            <a:ext cx="3575304" cy="1417320"/>
          </a:xfrm>
        </p:spPr>
        <p:txBody>
          <a:bodyPr anchor="b"/>
          <a:lstStyle>
            <a:lvl1pPr>
              <a:defRPr sz="3200"/>
            </a:lvl1pPr>
          </a:lstStyle>
          <a:p>
            <a:r>
              <a:rPr lang="en-US"/>
              <a:t>Click to edit Master title style</a:t>
            </a:r>
          </a:p>
        </p:txBody>
      </p:sp>
    </p:spTree>
    <p:extLst>
      <p:ext uri="{BB962C8B-B14F-4D97-AF65-F5344CB8AC3E}">
        <p14:creationId xmlns:p14="http://schemas.microsoft.com/office/powerpoint/2010/main" val="819614075"/>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3E7B727-76AE-E598-387E-27D5ED6BA62B}"/>
              </a:ext>
            </a:extLst>
          </p:cNvPr>
          <p:cNvSpPr>
            <a:spLocks noGrp="1"/>
          </p:cNvSpPr>
          <p:nvPr>
            <p:ph type="body" idx="1"/>
          </p:nvPr>
        </p:nvSpPr>
        <p:spPr>
          <a:xfrm>
            <a:off x="546100" y="1825625"/>
            <a:ext cx="11099800" cy="43891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Placeholder 1">
            <a:extLst>
              <a:ext uri="{FF2B5EF4-FFF2-40B4-BE49-F238E27FC236}">
                <a16:creationId xmlns:a16="http://schemas.microsoft.com/office/drawing/2014/main" id="{5A65C17A-A8EA-6066-3EC9-89C46D9275D6}"/>
              </a:ext>
            </a:extLst>
          </p:cNvPr>
          <p:cNvSpPr>
            <a:spLocks noGrp="1"/>
          </p:cNvSpPr>
          <p:nvPr>
            <p:ph type="title"/>
          </p:nvPr>
        </p:nvSpPr>
        <p:spPr>
          <a:xfrm>
            <a:off x="546100" y="457200"/>
            <a:ext cx="11099800" cy="1097280"/>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591290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4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4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4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8.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image" Target="../media/image25.png"/><Relationship Id="rId1" Type="http://schemas.openxmlformats.org/officeDocument/2006/relationships/slideLayout" Target="../slideLayouts/slideLayout8.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8" Type="http://schemas.openxmlformats.org/officeDocument/2006/relationships/image" Target="../media/image44.png"/><Relationship Id="rId3" Type="http://schemas.openxmlformats.org/officeDocument/2006/relationships/image" Target="../media/image39.png"/><Relationship Id="rId7" Type="http://schemas.openxmlformats.org/officeDocument/2006/relationships/image" Target="../media/image43.png"/><Relationship Id="rId2" Type="http://schemas.openxmlformats.org/officeDocument/2006/relationships/notesSlide" Target="../notesSlides/notesSlide31.xml"/><Relationship Id="rId1" Type="http://schemas.openxmlformats.org/officeDocument/2006/relationships/slideLayout" Target="../slideLayouts/slideLayout8.xml"/><Relationship Id="rId6" Type="http://schemas.openxmlformats.org/officeDocument/2006/relationships/image" Target="../media/image42.png"/><Relationship Id="rId5" Type="http://schemas.openxmlformats.org/officeDocument/2006/relationships/image" Target="../media/image41.png"/><Relationship Id="rId4" Type="http://schemas.openxmlformats.org/officeDocument/2006/relationships/image" Target="../media/image40.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8A398-6BB4-E1B2-C725-B911387700B6}"/>
              </a:ext>
            </a:extLst>
          </p:cNvPr>
          <p:cNvSpPr>
            <a:spLocks noGrp="1"/>
          </p:cNvSpPr>
          <p:nvPr>
            <p:ph type="title"/>
          </p:nvPr>
        </p:nvSpPr>
        <p:spPr/>
        <p:txBody>
          <a:bodyPr/>
          <a:lstStyle/>
          <a:p>
            <a:r>
              <a:rPr lang="en-US" dirty="0"/>
              <a:t>Core Messaging Patterns</a:t>
            </a:r>
          </a:p>
        </p:txBody>
      </p:sp>
    </p:spTree>
    <p:extLst>
      <p:ext uri="{BB962C8B-B14F-4D97-AF65-F5344CB8AC3E}">
        <p14:creationId xmlns:p14="http://schemas.microsoft.com/office/powerpoint/2010/main" val="24620970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 shot of a computer program&#10;&#10;AI-generated content may be incorrect.">
            <a:extLst>
              <a:ext uri="{FF2B5EF4-FFF2-40B4-BE49-F238E27FC236}">
                <a16:creationId xmlns:a16="http://schemas.microsoft.com/office/drawing/2014/main" id="{13B03C55-2852-C0C3-C34B-7F87DC147EF3}"/>
              </a:ext>
            </a:extLst>
          </p:cNvPr>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4769196" y="860873"/>
            <a:ext cx="6411220" cy="4953691"/>
          </a:xfrm>
        </p:spPr>
      </p:pic>
      <p:sp>
        <p:nvSpPr>
          <p:cNvPr id="7" name="Title 3">
            <a:extLst>
              <a:ext uri="{FF2B5EF4-FFF2-40B4-BE49-F238E27FC236}">
                <a16:creationId xmlns:a16="http://schemas.microsoft.com/office/drawing/2014/main" id="{A5F1C540-FCF6-E86C-C226-BF0D26BCFB26}"/>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4DC68E9F-3FC7-524B-0744-55EC9706A892}"/>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Queue</a:t>
            </a:r>
          </a:p>
        </p:txBody>
      </p:sp>
      <p:sp>
        <p:nvSpPr>
          <p:cNvPr id="11" name="Primary Context Box">
            <a:extLst>
              <a:ext uri="{FF2B5EF4-FFF2-40B4-BE49-F238E27FC236}">
                <a16:creationId xmlns:a16="http://schemas.microsoft.com/office/drawing/2014/main" id="{6F7EBD8A-4B7E-051D-CEA9-AB24CF9729F4}"/>
              </a:ext>
            </a:extLst>
          </p:cNvPr>
          <p:cNvSpPr/>
          <p:nvPr/>
        </p:nvSpPr>
        <p:spPr>
          <a:xfrm>
            <a:off x="548256"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Message Producer</a:t>
            </a:r>
          </a:p>
        </p:txBody>
      </p:sp>
      <p:sp>
        <p:nvSpPr>
          <p:cNvPr id="12" name="Rectangle: Rounded Corners 11">
            <a:extLst>
              <a:ext uri="{FF2B5EF4-FFF2-40B4-BE49-F238E27FC236}">
                <a16:creationId xmlns:a16="http://schemas.microsoft.com/office/drawing/2014/main" id="{426CCCE2-404D-52A7-0D7A-270C1BF44722}"/>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3" name="Primary Context Box">
            <a:extLst>
              <a:ext uri="{FF2B5EF4-FFF2-40B4-BE49-F238E27FC236}">
                <a16:creationId xmlns:a16="http://schemas.microsoft.com/office/drawing/2014/main" id="{8ACB4960-493B-470C-8B9E-1FEBEBB396DB}"/>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14" name="Rectangle: Rounded Corners 13">
            <a:extLst>
              <a:ext uri="{FF2B5EF4-FFF2-40B4-BE49-F238E27FC236}">
                <a16:creationId xmlns:a16="http://schemas.microsoft.com/office/drawing/2014/main" id="{F812F84E-3FAF-EC97-5B8D-BC21F9D61586}"/>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315806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Content Placeholder 16" descr="A screen shot of a computer code&#10;&#10;AI-generated content may be incorrect.">
            <a:extLst>
              <a:ext uri="{FF2B5EF4-FFF2-40B4-BE49-F238E27FC236}">
                <a16:creationId xmlns:a16="http://schemas.microsoft.com/office/drawing/2014/main" id="{82C44C01-FE3C-F797-552A-A12E181833C3}"/>
              </a:ext>
            </a:extLst>
          </p:cNvPr>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5054986" y="727504"/>
            <a:ext cx="5839640" cy="5220429"/>
          </a:xfrm>
        </p:spPr>
      </p:pic>
      <p:sp>
        <p:nvSpPr>
          <p:cNvPr id="5" name="Title 3">
            <a:extLst>
              <a:ext uri="{FF2B5EF4-FFF2-40B4-BE49-F238E27FC236}">
                <a16:creationId xmlns:a16="http://schemas.microsoft.com/office/drawing/2014/main" id="{1A309547-0C6B-9EC6-5725-5E7DB9245E64}"/>
              </a:ext>
            </a:extLst>
          </p:cNvPr>
          <p:cNvSpPr>
            <a:spLocks noGrp="1"/>
          </p:cNvSpPr>
          <p:nvPr>
            <p:ph type="title"/>
          </p:nvPr>
        </p:nvSpPr>
        <p:spPr>
          <a:xfrm>
            <a:off x="548640" y="457200"/>
            <a:ext cx="3575304" cy="591312"/>
          </a:xfrm>
        </p:spPr>
        <p:txBody>
          <a:bodyPr/>
          <a:lstStyle/>
          <a:p>
            <a:r>
              <a:rPr lang="en-US" dirty="0"/>
              <a:t>Demonstration</a:t>
            </a:r>
          </a:p>
        </p:txBody>
      </p:sp>
      <p:sp>
        <p:nvSpPr>
          <p:cNvPr id="7" name="Primary Context Box">
            <a:extLst>
              <a:ext uri="{FF2B5EF4-FFF2-40B4-BE49-F238E27FC236}">
                <a16:creationId xmlns:a16="http://schemas.microsoft.com/office/drawing/2014/main" id="{5E896E9A-8BEC-4C24-BDAF-19DF7C6E7056}"/>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Queue</a:t>
            </a:r>
          </a:p>
        </p:txBody>
      </p:sp>
      <p:sp>
        <p:nvSpPr>
          <p:cNvPr id="9" name="Primary Context Box">
            <a:extLst>
              <a:ext uri="{FF2B5EF4-FFF2-40B4-BE49-F238E27FC236}">
                <a16:creationId xmlns:a16="http://schemas.microsoft.com/office/drawing/2014/main" id="{B5345F34-ECA2-3042-6FCE-234604E20969}"/>
              </a:ext>
            </a:extLst>
          </p:cNvPr>
          <p:cNvSpPr/>
          <p:nvPr/>
        </p:nvSpPr>
        <p:spPr>
          <a:xfrm>
            <a:off x="548256"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Message Producer</a:t>
            </a:r>
          </a:p>
        </p:txBody>
      </p:sp>
      <p:sp>
        <p:nvSpPr>
          <p:cNvPr id="10" name="Rectangle: Rounded Corners 9">
            <a:extLst>
              <a:ext uri="{FF2B5EF4-FFF2-40B4-BE49-F238E27FC236}">
                <a16:creationId xmlns:a16="http://schemas.microsoft.com/office/drawing/2014/main" id="{3EEF0776-8875-6ABC-C20C-133E16337612}"/>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5A47385F-D21B-B6A1-44CE-786B2C221D10}"/>
              </a:ext>
            </a:extLst>
          </p:cNvPr>
          <p:cNvSpPr/>
          <p:nvPr/>
        </p:nvSpPr>
        <p:spPr>
          <a:xfrm>
            <a:off x="548256"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Message Consumer</a:t>
            </a:r>
          </a:p>
        </p:txBody>
      </p:sp>
      <p:sp>
        <p:nvSpPr>
          <p:cNvPr id="12" name="Rectangle: Rounded Corners 11">
            <a:extLst>
              <a:ext uri="{FF2B5EF4-FFF2-40B4-BE49-F238E27FC236}">
                <a16:creationId xmlns:a16="http://schemas.microsoft.com/office/drawing/2014/main" id="{EB894F4A-D1A8-D323-93A2-97E92FC3D017}"/>
              </a:ext>
            </a:extLst>
          </p:cNvPr>
          <p:cNvSpPr/>
          <p:nvPr/>
        </p:nvSpPr>
        <p:spPr>
          <a:xfrm>
            <a:off x="548256"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8" name="Rectangle 17">
            <a:extLst>
              <a:ext uri="{FF2B5EF4-FFF2-40B4-BE49-F238E27FC236}">
                <a16:creationId xmlns:a16="http://schemas.microsoft.com/office/drawing/2014/main" id="{EBF3E3FA-F77D-6C16-FE2F-0D1813E2FF42}"/>
              </a:ext>
            </a:extLst>
          </p:cNvPr>
          <p:cNvSpPr/>
          <p:nvPr/>
        </p:nvSpPr>
        <p:spPr>
          <a:xfrm>
            <a:off x="4935558" y="2654404"/>
            <a:ext cx="4406746" cy="790352"/>
          </a:xfrm>
          <a:prstGeom prst="rect">
            <a:avLst/>
          </a:prstGeom>
          <a:noFill/>
          <a:ln w="38100">
            <a:solidFill>
              <a:srgbClr val="DC262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screenshot of a computer program&#10;&#10;AI-generated content may be incorrect.">
            <a:extLst>
              <a:ext uri="{FF2B5EF4-FFF2-40B4-BE49-F238E27FC236}">
                <a16:creationId xmlns:a16="http://schemas.microsoft.com/office/drawing/2014/main" id="{F4C55CD5-476D-26FE-1C5A-1FEACD703C4B}"/>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871974" y="1570454"/>
            <a:ext cx="6392167" cy="3362794"/>
          </a:xfrm>
          <a:prstGeom prst="rect">
            <a:avLst/>
          </a:prstGeom>
        </p:spPr>
      </p:pic>
      <p:sp>
        <p:nvSpPr>
          <p:cNvPr id="23" name="Primary Context Box">
            <a:extLst>
              <a:ext uri="{FF2B5EF4-FFF2-40B4-BE49-F238E27FC236}">
                <a16:creationId xmlns:a16="http://schemas.microsoft.com/office/drawing/2014/main" id="{23AA5989-FE7A-B8CF-5B09-554A0D4B265E}"/>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24" name="Rectangle: Rounded Corners 23">
            <a:extLst>
              <a:ext uri="{FF2B5EF4-FFF2-40B4-BE49-F238E27FC236}">
                <a16:creationId xmlns:a16="http://schemas.microsoft.com/office/drawing/2014/main" id="{52C0F4C7-D463-EEC4-00E8-86F5FCEB7174}"/>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70435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heel(1)">
                                      <p:cBhvr>
                                        <p:cTn id="12" dur="10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mph" presetSubtype="0" nodeType="clickEffect">
                                  <p:stCondLst>
                                    <p:cond delay="0"/>
                                  </p:stCondLst>
                                  <p:childTnLst>
                                    <p:set>
                                      <p:cBhvr>
                                        <p:cTn id="16" dur="indefinite"/>
                                        <p:tgtEl>
                                          <p:spTgt spid="17"/>
                                        </p:tgtEl>
                                        <p:attrNameLst>
                                          <p:attrName>style.opacity</p:attrName>
                                        </p:attrNameLst>
                                      </p:cBhvr>
                                      <p:to>
                                        <p:strVal val="0.25"/>
                                      </p:to>
                                    </p:set>
                                    <p:animEffect filter="image" prLst="opacity: 0.25">
                                      <p:cBhvr rctx="IE">
                                        <p:cTn id="17" dur="indefinite"/>
                                        <p:tgtEl>
                                          <p:spTgt spid="17"/>
                                        </p:tgtEl>
                                      </p:cBhvr>
                                    </p:animEffect>
                                  </p:childTnLst>
                                </p:cTn>
                              </p:par>
                              <p:par>
                                <p:cTn id="18" presetID="1" presetClass="exit" presetSubtype="0" fill="hold" grpId="1" nodeType="withEffect">
                                  <p:stCondLst>
                                    <p:cond delay="0"/>
                                  </p:stCondLst>
                                  <p:childTnLst>
                                    <p:set>
                                      <p:cBhvr>
                                        <p:cTn id="19" dur="1" fill="hold">
                                          <p:stCondLst>
                                            <p:cond delay="0"/>
                                          </p:stCondLst>
                                        </p:cTn>
                                        <p:tgtEl>
                                          <p:spTgt spid="18"/>
                                        </p:tgtEl>
                                        <p:attrNameLst>
                                          <p:attrName>style.visibility</p:attrName>
                                        </p:attrNameLst>
                                      </p:cBhvr>
                                      <p:to>
                                        <p:strVal val="hidden"/>
                                      </p:to>
                                    </p:set>
                                  </p:childTnLst>
                                </p:cTn>
                              </p:par>
                              <p:par>
                                <p:cTn id="20" presetID="10" presetClass="entr" presetSubtype="0" fill="hold"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rimary Context Box">
            <a:extLst>
              <a:ext uri="{FF2B5EF4-FFF2-40B4-BE49-F238E27FC236}">
                <a16:creationId xmlns:a16="http://schemas.microsoft.com/office/drawing/2014/main" id="{B525289F-7B05-320B-4508-CA02457AFA21}"/>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Queue</a:t>
            </a:r>
          </a:p>
        </p:txBody>
      </p:sp>
      <p:sp>
        <p:nvSpPr>
          <p:cNvPr id="8" name="Primary Context Box">
            <a:extLst>
              <a:ext uri="{FF2B5EF4-FFF2-40B4-BE49-F238E27FC236}">
                <a16:creationId xmlns:a16="http://schemas.microsoft.com/office/drawing/2014/main" id="{D369C061-038B-CF8C-6347-70FB91CB9672}"/>
              </a:ext>
            </a:extLst>
          </p:cNvPr>
          <p:cNvSpPr/>
          <p:nvPr/>
        </p:nvSpPr>
        <p:spPr>
          <a:xfrm>
            <a:off x="548256"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Message Producer</a:t>
            </a:r>
          </a:p>
        </p:txBody>
      </p:sp>
      <p:sp>
        <p:nvSpPr>
          <p:cNvPr id="9" name="Rectangle: Rounded Corners 8">
            <a:extLst>
              <a:ext uri="{FF2B5EF4-FFF2-40B4-BE49-F238E27FC236}">
                <a16:creationId xmlns:a16="http://schemas.microsoft.com/office/drawing/2014/main" id="{A290C42D-9F3F-374B-AF97-D40ACD7A31BC}"/>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0" name="Primary Context Box">
            <a:extLst>
              <a:ext uri="{FF2B5EF4-FFF2-40B4-BE49-F238E27FC236}">
                <a16:creationId xmlns:a16="http://schemas.microsoft.com/office/drawing/2014/main" id="{F6A7B093-2EC7-945A-8F8F-7A48451BB200}"/>
              </a:ext>
            </a:extLst>
          </p:cNvPr>
          <p:cNvSpPr/>
          <p:nvPr/>
        </p:nvSpPr>
        <p:spPr>
          <a:xfrm>
            <a:off x="548256"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Message Consumer</a:t>
            </a:r>
          </a:p>
        </p:txBody>
      </p:sp>
      <p:sp>
        <p:nvSpPr>
          <p:cNvPr id="11" name="Rectangle: Rounded Corners 10">
            <a:extLst>
              <a:ext uri="{FF2B5EF4-FFF2-40B4-BE49-F238E27FC236}">
                <a16:creationId xmlns:a16="http://schemas.microsoft.com/office/drawing/2014/main" id="{BE985B73-AEED-439A-97A7-08797EF18307}"/>
              </a:ext>
            </a:extLst>
          </p:cNvPr>
          <p:cNvSpPr/>
          <p:nvPr/>
        </p:nvSpPr>
        <p:spPr>
          <a:xfrm>
            <a:off x="548256"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2" name="Primary Context Box">
            <a:extLst>
              <a:ext uri="{FF2B5EF4-FFF2-40B4-BE49-F238E27FC236}">
                <a16:creationId xmlns:a16="http://schemas.microsoft.com/office/drawing/2014/main" id="{377AEAEE-BBDE-0F55-1391-6CA707DC4D7F}"/>
              </a:ext>
            </a:extLst>
          </p:cNvPr>
          <p:cNvSpPr/>
          <p:nvPr/>
        </p:nvSpPr>
        <p:spPr>
          <a:xfrm>
            <a:off x="548255" y="3558451"/>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Run the Demo</a:t>
            </a:r>
          </a:p>
        </p:txBody>
      </p:sp>
      <p:sp>
        <p:nvSpPr>
          <p:cNvPr id="13" name="Rectangle: Rounded Corners 12">
            <a:extLst>
              <a:ext uri="{FF2B5EF4-FFF2-40B4-BE49-F238E27FC236}">
                <a16:creationId xmlns:a16="http://schemas.microsoft.com/office/drawing/2014/main" id="{1120C911-94DD-D037-5FC6-033E5FE38906}"/>
              </a:ext>
            </a:extLst>
          </p:cNvPr>
          <p:cNvSpPr/>
          <p:nvPr/>
        </p:nvSpPr>
        <p:spPr>
          <a:xfrm>
            <a:off x="548256" y="2933243"/>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pic>
        <p:nvPicPr>
          <p:cNvPr id="16" name="Content Placeholder 14" descr="A screenshot of a phone&#10;&#10;AI-generated content may be incorrect.">
            <a:extLst>
              <a:ext uri="{FF2B5EF4-FFF2-40B4-BE49-F238E27FC236}">
                <a16:creationId xmlns:a16="http://schemas.microsoft.com/office/drawing/2014/main" id="{F95497E9-AA6E-731A-63B5-213A92682821}"/>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565618" y="1139032"/>
            <a:ext cx="7117780" cy="1681838"/>
          </a:xfrm>
          <a:prstGeom prst="rect">
            <a:avLst/>
          </a:prstGeom>
        </p:spPr>
      </p:pic>
      <p:pic>
        <p:nvPicPr>
          <p:cNvPr id="20" name="Picture 19" descr="A screenshot of a computer">
            <a:extLst>
              <a:ext uri="{FF2B5EF4-FFF2-40B4-BE49-F238E27FC236}">
                <a16:creationId xmlns:a16="http://schemas.microsoft.com/office/drawing/2014/main" id="{78A4CE85-4DA2-8FEB-B7E5-9A499F611A31}"/>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565618" y="3189660"/>
            <a:ext cx="7117781" cy="2702955"/>
          </a:xfrm>
          <a:prstGeom prst="rect">
            <a:avLst/>
          </a:prstGeom>
        </p:spPr>
      </p:pic>
      <p:sp>
        <p:nvSpPr>
          <p:cNvPr id="21" name="Title 3">
            <a:extLst>
              <a:ext uri="{FF2B5EF4-FFF2-40B4-BE49-F238E27FC236}">
                <a16:creationId xmlns:a16="http://schemas.microsoft.com/office/drawing/2014/main" id="{CEA8B713-726B-E7C2-6694-2872A4A95779}"/>
              </a:ext>
            </a:extLst>
          </p:cNvPr>
          <p:cNvSpPr>
            <a:spLocks noGrp="1"/>
          </p:cNvSpPr>
          <p:nvPr>
            <p:ph type="title"/>
          </p:nvPr>
        </p:nvSpPr>
        <p:spPr>
          <a:xfrm>
            <a:off x="548640" y="457200"/>
            <a:ext cx="3575304" cy="591312"/>
          </a:xfrm>
        </p:spPr>
        <p:txBody>
          <a:bodyPr/>
          <a:lstStyle/>
          <a:p>
            <a:r>
              <a:rPr lang="en-US" dirty="0"/>
              <a:t>Demonstration</a:t>
            </a:r>
          </a:p>
        </p:txBody>
      </p:sp>
      <p:sp>
        <p:nvSpPr>
          <p:cNvPr id="22" name="Primary Context Box">
            <a:extLst>
              <a:ext uri="{FF2B5EF4-FFF2-40B4-BE49-F238E27FC236}">
                <a16:creationId xmlns:a16="http://schemas.microsoft.com/office/drawing/2014/main" id="{03F9A330-DACD-0341-03FF-A7E7CF7B8288}"/>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23" name="Rectangle: Rounded Corners 22">
            <a:extLst>
              <a:ext uri="{FF2B5EF4-FFF2-40B4-BE49-F238E27FC236}">
                <a16:creationId xmlns:a16="http://schemas.microsoft.com/office/drawing/2014/main" id="{E1D62754-0862-C1CF-102B-AB36DDF35F83}"/>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2969587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4985E90-D88C-DCF5-ABFF-809D41DA4B5D}"/>
              </a:ext>
            </a:extLst>
          </p:cNvPr>
          <p:cNvSpPr>
            <a:spLocks noGrp="1"/>
          </p:cNvSpPr>
          <p:nvPr>
            <p:ph idx="1"/>
          </p:nvPr>
        </p:nvSpPr>
        <p:spPr/>
        <p:txBody>
          <a:bodyPr/>
          <a:lstStyle/>
          <a:p>
            <a:r>
              <a:rPr lang="en-US" dirty="0"/>
              <a:t>Ensures one consumer processes messages.</a:t>
            </a:r>
          </a:p>
          <a:p>
            <a:r>
              <a:rPr lang="en-US" dirty="0"/>
              <a:t>Suitable for tasks that require guaranteed delivery to a single receiver.</a:t>
            </a:r>
          </a:p>
          <a:p>
            <a:r>
              <a:rPr lang="en-US" dirty="0"/>
              <a:t>Helps in decoupling producers and consumers, allowing them to operate independently.</a:t>
            </a:r>
          </a:p>
        </p:txBody>
      </p:sp>
      <p:sp>
        <p:nvSpPr>
          <p:cNvPr id="3" name="Title 2">
            <a:extLst>
              <a:ext uri="{FF2B5EF4-FFF2-40B4-BE49-F238E27FC236}">
                <a16:creationId xmlns:a16="http://schemas.microsoft.com/office/drawing/2014/main" id="{27EA4339-2E59-CAEE-8F00-AA3593ACFBF1}"/>
              </a:ext>
            </a:extLst>
          </p:cNvPr>
          <p:cNvSpPr>
            <a:spLocks noGrp="1"/>
          </p:cNvSpPr>
          <p:nvPr>
            <p:ph type="title"/>
          </p:nvPr>
        </p:nvSpPr>
        <p:spPr/>
        <p:txBody>
          <a:bodyPr/>
          <a:lstStyle/>
          <a:p>
            <a:r>
              <a:rPr lang="en-US" dirty="0"/>
              <a:t>Key Points to Remember</a:t>
            </a:r>
          </a:p>
        </p:txBody>
      </p:sp>
    </p:spTree>
    <p:extLst>
      <p:ext uri="{BB962C8B-B14F-4D97-AF65-F5344CB8AC3E}">
        <p14:creationId xmlns:p14="http://schemas.microsoft.com/office/powerpoint/2010/main" val="30564330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DEB6B-F3B5-5D33-F1EA-BF135D4A1257}"/>
              </a:ext>
            </a:extLst>
          </p:cNvPr>
          <p:cNvSpPr>
            <a:spLocks noGrp="1"/>
          </p:cNvSpPr>
          <p:nvPr>
            <p:ph type="title"/>
          </p:nvPr>
        </p:nvSpPr>
        <p:spPr/>
        <p:txBody>
          <a:bodyPr/>
          <a:lstStyle/>
          <a:p>
            <a:r>
              <a:rPr lang="en-US" dirty="0"/>
              <a:t>Core Messaging Patterns</a:t>
            </a:r>
          </a:p>
        </p:txBody>
      </p:sp>
      <p:sp>
        <p:nvSpPr>
          <p:cNvPr id="3" name="Text Placeholder 2">
            <a:extLst>
              <a:ext uri="{FF2B5EF4-FFF2-40B4-BE49-F238E27FC236}">
                <a16:creationId xmlns:a16="http://schemas.microsoft.com/office/drawing/2014/main" id="{A4DCF5E3-F342-1AF0-8898-70AF3A72EB26}"/>
              </a:ext>
            </a:extLst>
          </p:cNvPr>
          <p:cNvSpPr>
            <a:spLocks noGrp="1"/>
          </p:cNvSpPr>
          <p:nvPr>
            <p:ph type="body" sz="quarter" idx="10"/>
          </p:nvPr>
        </p:nvSpPr>
        <p:spPr/>
        <p:txBody>
          <a:bodyPr/>
          <a:lstStyle/>
          <a:p>
            <a:r>
              <a:rPr lang="en-US" dirty="0"/>
              <a:t>Pattern 2: Publish/Subscribe</a:t>
            </a:r>
          </a:p>
        </p:txBody>
      </p:sp>
    </p:spTree>
    <p:extLst>
      <p:ext uri="{BB962C8B-B14F-4D97-AF65-F5344CB8AC3E}">
        <p14:creationId xmlns:p14="http://schemas.microsoft.com/office/powerpoint/2010/main" val="30268338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63D39-400D-A834-0C71-6F6E2BEF05D4}"/>
              </a:ext>
            </a:extLst>
          </p:cNvPr>
          <p:cNvSpPr>
            <a:spLocks noGrp="1"/>
          </p:cNvSpPr>
          <p:nvPr>
            <p:ph type="title"/>
          </p:nvPr>
        </p:nvSpPr>
        <p:spPr/>
        <p:txBody>
          <a:bodyPr/>
          <a:lstStyle/>
          <a:p>
            <a:r>
              <a:rPr lang="en-US" dirty="0"/>
              <a:t>What is Pub/Sub Messaging?</a:t>
            </a:r>
          </a:p>
        </p:txBody>
      </p:sp>
      <p:sp>
        <p:nvSpPr>
          <p:cNvPr id="3" name="Primary Context Box">
            <a:extLst>
              <a:ext uri="{FF2B5EF4-FFF2-40B4-BE49-F238E27FC236}">
                <a16:creationId xmlns:a16="http://schemas.microsoft.com/office/drawing/2014/main" id="{72C606D2-9508-F1EF-7A3D-EF36119048A2}"/>
              </a:ext>
            </a:extLst>
          </p:cNvPr>
          <p:cNvSpPr/>
          <p:nvPr/>
        </p:nvSpPr>
        <p:spPr>
          <a:xfrm>
            <a:off x="1178332" y="2498725"/>
            <a:ext cx="4553977" cy="1858963"/>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2"/>
                </a:solidFill>
              </a:rPr>
              <a:t>Messages published to a topic for multiple subscribers</a:t>
            </a:r>
          </a:p>
        </p:txBody>
      </p:sp>
      <p:sp>
        <p:nvSpPr>
          <p:cNvPr id="4" name="Secondary Content Box">
            <a:extLst>
              <a:ext uri="{FF2B5EF4-FFF2-40B4-BE49-F238E27FC236}">
                <a16:creationId xmlns:a16="http://schemas.microsoft.com/office/drawing/2014/main" id="{76F3733B-952D-EB19-CD8A-92E61EC783B6}"/>
              </a:ext>
            </a:extLst>
          </p:cNvPr>
          <p:cNvSpPr/>
          <p:nvPr/>
        </p:nvSpPr>
        <p:spPr>
          <a:xfrm>
            <a:off x="6459690" y="2498724"/>
            <a:ext cx="4515485" cy="1858963"/>
          </a:xfrm>
          <a:prstGeom prst="roundRect">
            <a:avLst>
              <a:gd name="adj" fmla="val 16667"/>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2"/>
                </a:solidFill>
              </a:rPr>
              <a:t>Enables scalable and flexible communication</a:t>
            </a:r>
          </a:p>
        </p:txBody>
      </p:sp>
    </p:spTree>
    <p:extLst>
      <p:ext uri="{BB962C8B-B14F-4D97-AF65-F5344CB8AC3E}">
        <p14:creationId xmlns:p14="http://schemas.microsoft.com/office/powerpoint/2010/main" val="230520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3A965-4487-D633-F77F-79DD5EBFF048}"/>
              </a:ext>
            </a:extLst>
          </p:cNvPr>
          <p:cNvSpPr>
            <a:spLocks noGrp="1"/>
          </p:cNvSpPr>
          <p:nvPr>
            <p:ph type="title"/>
          </p:nvPr>
        </p:nvSpPr>
        <p:spPr/>
        <p:txBody>
          <a:bodyPr/>
          <a:lstStyle/>
          <a:p>
            <a:r>
              <a:rPr lang="en-US" dirty="0"/>
              <a:t>Pub/Sub Key Components &amp; Flow</a:t>
            </a:r>
          </a:p>
        </p:txBody>
      </p:sp>
      <p:cxnSp>
        <p:nvCxnSpPr>
          <p:cNvPr id="3" name="Straight Arrow Connector 2">
            <a:extLst>
              <a:ext uri="{FF2B5EF4-FFF2-40B4-BE49-F238E27FC236}">
                <a16:creationId xmlns:a16="http://schemas.microsoft.com/office/drawing/2014/main" id="{30CB92DC-210A-0DED-3D3C-888C07F30084}"/>
              </a:ext>
            </a:extLst>
          </p:cNvPr>
          <p:cNvCxnSpPr>
            <a:cxnSpLocks/>
            <a:stCxn id="5" idx="6"/>
            <a:endCxn id="8" idx="1"/>
          </p:cNvCxnSpPr>
          <p:nvPr/>
        </p:nvCxnSpPr>
        <p:spPr>
          <a:xfrm>
            <a:off x="1748578" y="3669427"/>
            <a:ext cx="1002061" cy="1221"/>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1A09F0B-C9E1-A717-CF0D-02D8C62439CC}"/>
              </a:ext>
            </a:extLst>
          </p:cNvPr>
          <p:cNvGrpSpPr/>
          <p:nvPr/>
        </p:nvGrpSpPr>
        <p:grpSpPr>
          <a:xfrm>
            <a:off x="810916" y="3325934"/>
            <a:ext cx="1059906" cy="1753288"/>
            <a:chOff x="810916" y="3325934"/>
            <a:chExt cx="1059906" cy="1753288"/>
          </a:xfrm>
        </p:grpSpPr>
        <p:sp>
          <p:nvSpPr>
            <p:cNvPr id="5" name="Oval 4">
              <a:extLst>
                <a:ext uri="{FF2B5EF4-FFF2-40B4-BE49-F238E27FC236}">
                  <a16:creationId xmlns:a16="http://schemas.microsoft.com/office/drawing/2014/main" id="{69EA6E13-E1D0-BEA8-AAAE-3C39A1CB556C}"/>
                </a:ext>
              </a:extLst>
            </p:cNvPr>
            <p:cNvSpPr/>
            <p:nvPr/>
          </p:nvSpPr>
          <p:spPr>
            <a:xfrm>
              <a:off x="1018953" y="3325934"/>
              <a:ext cx="729625" cy="686985"/>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6" name="TextBox 5">
              <a:extLst>
                <a:ext uri="{FF2B5EF4-FFF2-40B4-BE49-F238E27FC236}">
                  <a16:creationId xmlns:a16="http://schemas.microsoft.com/office/drawing/2014/main" id="{ABDEB17D-FF05-1E00-0F8C-71979B4AF6AE}"/>
                </a:ext>
              </a:extLst>
            </p:cNvPr>
            <p:cNvSpPr txBox="1"/>
            <p:nvPr/>
          </p:nvSpPr>
          <p:spPr>
            <a:xfrm>
              <a:off x="810916" y="4709890"/>
              <a:ext cx="1059906" cy="369332"/>
            </a:xfrm>
            <a:prstGeom prst="rect">
              <a:avLst/>
            </a:prstGeom>
            <a:noFill/>
          </p:spPr>
          <p:txBody>
            <a:bodyPr wrap="none" rtlCol="0">
              <a:spAutoFit/>
            </a:bodyPr>
            <a:lstStyle/>
            <a:p>
              <a:r>
                <a:rPr lang="en-US" dirty="0"/>
                <a:t>Publisher</a:t>
              </a:r>
            </a:p>
          </p:txBody>
        </p:sp>
      </p:grpSp>
      <p:grpSp>
        <p:nvGrpSpPr>
          <p:cNvPr id="7" name="Group 6">
            <a:extLst>
              <a:ext uri="{FF2B5EF4-FFF2-40B4-BE49-F238E27FC236}">
                <a16:creationId xmlns:a16="http://schemas.microsoft.com/office/drawing/2014/main" id="{B8B9BD65-8317-7505-6CEF-47F260C9244D}"/>
              </a:ext>
            </a:extLst>
          </p:cNvPr>
          <p:cNvGrpSpPr/>
          <p:nvPr/>
        </p:nvGrpSpPr>
        <p:grpSpPr>
          <a:xfrm>
            <a:off x="2750639" y="3388747"/>
            <a:ext cx="2777940" cy="1757850"/>
            <a:chOff x="2750639" y="3388747"/>
            <a:chExt cx="2777940" cy="1757850"/>
          </a:xfrm>
        </p:grpSpPr>
        <p:sp>
          <p:nvSpPr>
            <p:cNvPr id="8" name="Rectangle: Rounded Corners 7">
              <a:extLst>
                <a:ext uri="{FF2B5EF4-FFF2-40B4-BE49-F238E27FC236}">
                  <a16:creationId xmlns:a16="http://schemas.microsoft.com/office/drawing/2014/main" id="{61559A0A-B30D-7ABC-9C85-71D5B8338620}"/>
                </a:ext>
              </a:extLst>
            </p:cNvPr>
            <p:cNvSpPr/>
            <p:nvPr/>
          </p:nvSpPr>
          <p:spPr>
            <a:xfrm>
              <a:off x="2750639" y="3388747"/>
              <a:ext cx="2777940" cy="563802"/>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9" name="TextBox 8">
              <a:extLst>
                <a:ext uri="{FF2B5EF4-FFF2-40B4-BE49-F238E27FC236}">
                  <a16:creationId xmlns:a16="http://schemas.microsoft.com/office/drawing/2014/main" id="{823E155C-6E35-F041-2F6B-85FAE675B595}"/>
                </a:ext>
              </a:extLst>
            </p:cNvPr>
            <p:cNvSpPr txBox="1"/>
            <p:nvPr/>
          </p:nvSpPr>
          <p:spPr>
            <a:xfrm>
              <a:off x="3804261" y="4777265"/>
              <a:ext cx="670696" cy="369332"/>
            </a:xfrm>
            <a:prstGeom prst="rect">
              <a:avLst/>
            </a:prstGeom>
            <a:noFill/>
          </p:spPr>
          <p:txBody>
            <a:bodyPr wrap="none" rtlCol="0">
              <a:spAutoFit/>
            </a:bodyPr>
            <a:lstStyle/>
            <a:p>
              <a:r>
                <a:rPr lang="en-US" dirty="0"/>
                <a:t>Topic</a:t>
              </a:r>
            </a:p>
          </p:txBody>
        </p:sp>
      </p:grpSp>
      <p:cxnSp>
        <p:nvCxnSpPr>
          <p:cNvPr id="10" name="Straight Arrow Connector 9">
            <a:extLst>
              <a:ext uri="{FF2B5EF4-FFF2-40B4-BE49-F238E27FC236}">
                <a16:creationId xmlns:a16="http://schemas.microsoft.com/office/drawing/2014/main" id="{E7F22081-5F98-C97B-9341-43B8EC4DAFA2}"/>
              </a:ext>
            </a:extLst>
          </p:cNvPr>
          <p:cNvCxnSpPr>
            <a:cxnSpLocks/>
            <a:stCxn id="17" idx="3"/>
            <a:endCxn id="14" idx="2"/>
          </p:cNvCxnSpPr>
          <p:nvPr/>
        </p:nvCxnSpPr>
        <p:spPr>
          <a:xfrm flipV="1">
            <a:off x="8306519" y="2860694"/>
            <a:ext cx="1002061" cy="475107"/>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8656B57-A1A6-2063-06D1-415798C5701C}"/>
              </a:ext>
            </a:extLst>
          </p:cNvPr>
          <p:cNvCxnSpPr>
            <a:cxnSpLocks/>
            <a:stCxn id="18" idx="3"/>
            <a:endCxn id="13" idx="2"/>
          </p:cNvCxnSpPr>
          <p:nvPr/>
        </p:nvCxnSpPr>
        <p:spPr>
          <a:xfrm>
            <a:off x="8306519" y="3929578"/>
            <a:ext cx="1002060" cy="212375"/>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5ACCC23E-112B-083B-74A2-E150798A94BE}"/>
              </a:ext>
            </a:extLst>
          </p:cNvPr>
          <p:cNvGrpSpPr/>
          <p:nvPr/>
        </p:nvGrpSpPr>
        <p:grpSpPr>
          <a:xfrm>
            <a:off x="9045014" y="2517201"/>
            <a:ext cx="1256754" cy="2562021"/>
            <a:chOff x="9045014" y="2517201"/>
            <a:chExt cx="1256754" cy="2562021"/>
          </a:xfrm>
        </p:grpSpPr>
        <p:sp>
          <p:nvSpPr>
            <p:cNvPr id="13" name="Oval 12">
              <a:extLst>
                <a:ext uri="{FF2B5EF4-FFF2-40B4-BE49-F238E27FC236}">
                  <a16:creationId xmlns:a16="http://schemas.microsoft.com/office/drawing/2014/main" id="{C9EB7896-C50A-2D38-386A-6B12E51821C0}"/>
                </a:ext>
              </a:extLst>
            </p:cNvPr>
            <p:cNvSpPr/>
            <p:nvPr/>
          </p:nvSpPr>
          <p:spPr>
            <a:xfrm>
              <a:off x="9308579" y="3798460"/>
              <a:ext cx="729625" cy="68698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4" name="Oval 13">
              <a:extLst>
                <a:ext uri="{FF2B5EF4-FFF2-40B4-BE49-F238E27FC236}">
                  <a16:creationId xmlns:a16="http://schemas.microsoft.com/office/drawing/2014/main" id="{905E9331-AD58-BA8B-5171-340163981F12}"/>
                </a:ext>
              </a:extLst>
            </p:cNvPr>
            <p:cNvSpPr/>
            <p:nvPr/>
          </p:nvSpPr>
          <p:spPr>
            <a:xfrm>
              <a:off x="9308580" y="2517201"/>
              <a:ext cx="729625" cy="68698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5" name="TextBox 14">
              <a:extLst>
                <a:ext uri="{FF2B5EF4-FFF2-40B4-BE49-F238E27FC236}">
                  <a16:creationId xmlns:a16="http://schemas.microsoft.com/office/drawing/2014/main" id="{7174DF15-8AE6-2D25-BB54-9DC4783315CD}"/>
                </a:ext>
              </a:extLst>
            </p:cNvPr>
            <p:cNvSpPr txBox="1"/>
            <p:nvPr/>
          </p:nvSpPr>
          <p:spPr>
            <a:xfrm>
              <a:off x="9045014" y="4709890"/>
              <a:ext cx="1256754" cy="369332"/>
            </a:xfrm>
            <a:prstGeom prst="rect">
              <a:avLst/>
            </a:prstGeom>
            <a:noFill/>
          </p:spPr>
          <p:txBody>
            <a:bodyPr wrap="none" rtlCol="0">
              <a:spAutoFit/>
            </a:bodyPr>
            <a:lstStyle/>
            <a:p>
              <a:r>
                <a:rPr lang="en-US" dirty="0"/>
                <a:t>Subscribers</a:t>
              </a:r>
            </a:p>
          </p:txBody>
        </p:sp>
      </p:grpSp>
      <p:grpSp>
        <p:nvGrpSpPr>
          <p:cNvPr id="16" name="Group 15">
            <a:extLst>
              <a:ext uri="{FF2B5EF4-FFF2-40B4-BE49-F238E27FC236}">
                <a16:creationId xmlns:a16="http://schemas.microsoft.com/office/drawing/2014/main" id="{70A23BA3-D8F3-8CF3-0038-F4DE123531F3}"/>
              </a:ext>
            </a:extLst>
          </p:cNvPr>
          <p:cNvGrpSpPr/>
          <p:nvPr/>
        </p:nvGrpSpPr>
        <p:grpSpPr>
          <a:xfrm>
            <a:off x="5528579" y="3053900"/>
            <a:ext cx="2777940" cy="2025322"/>
            <a:chOff x="5528579" y="3053900"/>
            <a:chExt cx="2777940" cy="2025322"/>
          </a:xfrm>
        </p:grpSpPr>
        <p:sp>
          <p:nvSpPr>
            <p:cNvPr id="17" name="Rectangle: Rounded Corners 16">
              <a:extLst>
                <a:ext uri="{FF2B5EF4-FFF2-40B4-BE49-F238E27FC236}">
                  <a16:creationId xmlns:a16="http://schemas.microsoft.com/office/drawing/2014/main" id="{749A0486-1B46-207A-8B9F-9ED21908C7B7}"/>
                </a:ext>
              </a:extLst>
            </p:cNvPr>
            <p:cNvSpPr/>
            <p:nvPr/>
          </p:nvSpPr>
          <p:spPr>
            <a:xfrm>
              <a:off x="5528579" y="3053900"/>
              <a:ext cx="2777940" cy="563802"/>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8" name="Rectangle: Rounded Corners 17">
              <a:extLst>
                <a:ext uri="{FF2B5EF4-FFF2-40B4-BE49-F238E27FC236}">
                  <a16:creationId xmlns:a16="http://schemas.microsoft.com/office/drawing/2014/main" id="{D979D020-9A85-17B0-6F8F-BAA1A6D1F258}"/>
                </a:ext>
              </a:extLst>
            </p:cNvPr>
            <p:cNvSpPr/>
            <p:nvPr/>
          </p:nvSpPr>
          <p:spPr>
            <a:xfrm>
              <a:off x="5528579" y="3647677"/>
              <a:ext cx="2777940" cy="563802"/>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9" name="TextBox 18">
              <a:extLst>
                <a:ext uri="{FF2B5EF4-FFF2-40B4-BE49-F238E27FC236}">
                  <a16:creationId xmlns:a16="http://schemas.microsoft.com/office/drawing/2014/main" id="{ADE161C6-9910-CCD2-3429-D86E44954320}"/>
                </a:ext>
              </a:extLst>
            </p:cNvPr>
            <p:cNvSpPr txBox="1"/>
            <p:nvPr/>
          </p:nvSpPr>
          <p:spPr>
            <a:xfrm>
              <a:off x="6198730" y="4709890"/>
              <a:ext cx="1437638" cy="369332"/>
            </a:xfrm>
            <a:prstGeom prst="rect">
              <a:avLst/>
            </a:prstGeom>
            <a:noFill/>
          </p:spPr>
          <p:txBody>
            <a:bodyPr wrap="none" rtlCol="0">
              <a:spAutoFit/>
            </a:bodyPr>
            <a:lstStyle/>
            <a:p>
              <a:r>
                <a:rPr lang="en-US" dirty="0"/>
                <a:t>Subscriptions</a:t>
              </a:r>
            </a:p>
          </p:txBody>
        </p:sp>
      </p:grpSp>
      <p:pic>
        <p:nvPicPr>
          <p:cNvPr id="20" name="Picture 19" descr="Free Envelope Clipart Black And White, Download Free Envelope Clipart Black  And White png images, Free ClipArts on Clipart Library">
            <a:extLst>
              <a:ext uri="{FF2B5EF4-FFF2-40B4-BE49-F238E27FC236}">
                <a16:creationId xmlns:a16="http://schemas.microsoft.com/office/drawing/2014/main" id="{828590D8-E8E5-AD3A-2D38-F45FDD49A420}"/>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11590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descr="Free Envelope Clipart Black And White, Download Free Envelope Clipart Black  And White png images, Free ClipArts on Clipart Library">
            <a:extLst>
              <a:ext uri="{FF2B5EF4-FFF2-40B4-BE49-F238E27FC236}">
                <a16:creationId xmlns:a16="http://schemas.microsoft.com/office/drawing/2014/main" id="{7523F8B9-7A77-E527-E9C9-15AD4277BD90}"/>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895907"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descr="Free Envelope Clipart Black And White, Download Free Envelope Clipart Black  And White png images, Free ClipArts on Clipart Library">
            <a:extLst>
              <a:ext uri="{FF2B5EF4-FFF2-40B4-BE49-F238E27FC236}">
                <a16:creationId xmlns:a16="http://schemas.microsoft.com/office/drawing/2014/main" id="{A4359D1E-7AB7-2542-750C-49DE28F5C456}"/>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313539" y="348739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Free Envelope Clipart Black And White, Download Free Envelope Clipart Black  And White png images, Free ClipArts on Clipart Library">
            <a:extLst>
              <a:ext uri="{FF2B5EF4-FFF2-40B4-BE49-F238E27FC236}">
                <a16:creationId xmlns:a16="http://schemas.microsoft.com/office/drawing/2014/main" id="{A027ED2D-6DA3-D9E1-BE53-F0646905F9B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7673847" y="3141408"/>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Free Envelope Clipart Black And White, Download Free Envelope Clipart Black  And White png images, Free ClipArts on Clipart Library">
            <a:extLst>
              <a:ext uri="{FF2B5EF4-FFF2-40B4-BE49-F238E27FC236}">
                <a16:creationId xmlns:a16="http://schemas.microsoft.com/office/drawing/2014/main" id="{D6D48145-3BE8-7DA5-A67C-68C4628D707F}"/>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7041174" y="3151275"/>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Free Envelope Clipart Black And White, Download Free Envelope Clipart Black  And White png images, Free ClipArts on Clipart Library">
            <a:extLst>
              <a:ext uri="{FF2B5EF4-FFF2-40B4-BE49-F238E27FC236}">
                <a16:creationId xmlns:a16="http://schemas.microsoft.com/office/drawing/2014/main" id="{5FB7FF7A-0C36-FC81-400B-1B459A7FEC75}"/>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7636368" y="373493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descr="Free Envelope Clipart Black And White, Download Free Envelope Clipart Black  And White png images, Free ClipArts on Clipart Library">
            <a:extLst>
              <a:ext uri="{FF2B5EF4-FFF2-40B4-BE49-F238E27FC236}">
                <a16:creationId xmlns:a16="http://schemas.microsoft.com/office/drawing/2014/main" id="{68E1A3E7-8923-4264-07E9-E711CAE6B675}"/>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7003695" y="37448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Free Envelope Clipart Black And White, Download Free Envelope Clipart Black  And White png images, Free ClipArts on Clipart Library">
            <a:extLst>
              <a:ext uri="{FF2B5EF4-FFF2-40B4-BE49-F238E27FC236}">
                <a16:creationId xmlns:a16="http://schemas.microsoft.com/office/drawing/2014/main" id="{25163D7C-18F0-A5C7-7230-1BED37DCFA27}"/>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89590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descr="Free Envelope Clipart Black And White, Download Free Envelope Clipart Black  And White png images, Free ClipArts on Clipart Library">
            <a:extLst>
              <a:ext uri="{FF2B5EF4-FFF2-40B4-BE49-F238E27FC236}">
                <a16:creationId xmlns:a16="http://schemas.microsoft.com/office/drawing/2014/main" id="{32005FEA-A357-4477-C606-19A5418AB5FB}"/>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313539"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descr="Free Envelope Clipart Black And White, Download Free Envelope Clipart Black  And White png images, Free ClipArts on Clipart Library">
            <a:extLst>
              <a:ext uri="{FF2B5EF4-FFF2-40B4-BE49-F238E27FC236}">
                <a16:creationId xmlns:a16="http://schemas.microsoft.com/office/drawing/2014/main" id="{1D50D499-BFD3-7935-7DFD-3CA90CF57E07}"/>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895905"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descr="Free Envelope Clipart Black And White, Download Free Envelope Clipart Black  And White png images, Free ClipArts on Clipart Library">
            <a:extLst>
              <a:ext uri="{FF2B5EF4-FFF2-40B4-BE49-F238E27FC236}">
                <a16:creationId xmlns:a16="http://schemas.microsoft.com/office/drawing/2014/main" id="{53AE50CC-15B7-A651-DC0C-C911F06825C9}"/>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4895904"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Free Envelope Clipart Black And White, Download Free Envelope Clipart Black  And White png images, Free ClipArts on Clipart Library">
            <a:extLst>
              <a:ext uri="{FF2B5EF4-FFF2-40B4-BE49-F238E27FC236}">
                <a16:creationId xmlns:a16="http://schemas.microsoft.com/office/drawing/2014/main" id="{3FDDBC78-029A-19B1-9206-0B5799DE54AF}"/>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405531" y="267616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Free Envelope Clipart Black And White, Download Free Envelope Clipart Black  And White png images, Free ClipArts on Clipart Library">
            <a:extLst>
              <a:ext uri="{FF2B5EF4-FFF2-40B4-BE49-F238E27FC236}">
                <a16:creationId xmlns:a16="http://schemas.microsoft.com/office/drawing/2014/main" id="{7481AB12-AC45-30B2-D9DB-928B015620FB}"/>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405531" y="3957426"/>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descr="Free Envelope Clipart Black And White, Download Free Envelope Clipart Black  And White png images, Free ClipArts on Clipart Library">
            <a:extLst>
              <a:ext uri="{FF2B5EF4-FFF2-40B4-BE49-F238E27FC236}">
                <a16:creationId xmlns:a16="http://schemas.microsoft.com/office/drawing/2014/main" id="{C41DC47F-43C9-42FF-0465-FA4ABD1DAC7A}"/>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7673844" y="313772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descr="Free Envelope Clipart Black And White, Download Free Envelope Clipart Black  And White png images, Free ClipArts on Clipart Library">
            <a:extLst>
              <a:ext uri="{FF2B5EF4-FFF2-40B4-BE49-F238E27FC236}">
                <a16:creationId xmlns:a16="http://schemas.microsoft.com/office/drawing/2014/main" id="{7210E6CE-67A0-E583-5DF5-F2541655CB1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7636367" y="373493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34" descr="Free Envelope Clipart Black And White, Download Free Envelope Clipart Black  And White png images, Free ClipArts on Clipart Library">
            <a:extLst>
              <a:ext uri="{FF2B5EF4-FFF2-40B4-BE49-F238E27FC236}">
                <a16:creationId xmlns:a16="http://schemas.microsoft.com/office/drawing/2014/main" id="{860F89B6-8E7F-7E46-CA23-E73BC5A25976}"/>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412207" y="2675001"/>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35" descr="Free Envelope Clipart Black And White, Download Free Envelope Clipart Black  And White png images, Free ClipArts on Clipart Library">
            <a:extLst>
              <a:ext uri="{FF2B5EF4-FFF2-40B4-BE49-F238E27FC236}">
                <a16:creationId xmlns:a16="http://schemas.microsoft.com/office/drawing/2014/main" id="{5FC2A3CB-D0F2-9498-98B7-FEEC6F85E29B}"/>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412207" y="3957426"/>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37" name="Rectangle: Rounded Corners 36">
            <a:extLst>
              <a:ext uri="{FF2B5EF4-FFF2-40B4-BE49-F238E27FC236}">
                <a16:creationId xmlns:a16="http://schemas.microsoft.com/office/drawing/2014/main" id="{F40E676B-707D-E037-36A1-082AE1486400}"/>
              </a:ext>
            </a:extLst>
          </p:cNvPr>
          <p:cNvSpPr/>
          <p:nvPr/>
        </p:nvSpPr>
        <p:spPr>
          <a:xfrm>
            <a:off x="2750639" y="2109876"/>
            <a:ext cx="5555880" cy="445613"/>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Message Broker</a:t>
            </a:r>
          </a:p>
        </p:txBody>
      </p:sp>
    </p:spTree>
    <p:extLst>
      <p:ext uri="{BB962C8B-B14F-4D97-AF65-F5344CB8AC3E}">
        <p14:creationId xmlns:p14="http://schemas.microsoft.com/office/powerpoint/2010/main" val="1380662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wipe(left)">
                                      <p:cBhvr>
                                        <p:cTn id="27" dur="500"/>
                                        <p:tgtEl>
                                          <p:spTgt spid="3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42" presetClass="path" presetSubtype="0" accel="50000" decel="50000" fill="hold" nodeType="clickEffect">
                                  <p:stCondLst>
                                    <p:cond delay="0"/>
                                  </p:stCondLst>
                                  <p:childTnLst>
                                    <p:animMotion origin="layout" path="M -1.45833E-6 -3.7037E-6 L 0.31042 -0.00023 " pathEditMode="relative" rAng="0" ptsTypes="AA">
                                      <p:cBhvr>
                                        <p:cTn id="36" dur="1500" fill="hold"/>
                                        <p:tgtEl>
                                          <p:spTgt spid="20"/>
                                        </p:tgtEl>
                                        <p:attrNameLst>
                                          <p:attrName>ppt_x</p:attrName>
                                          <p:attrName>ppt_y</p:attrName>
                                        </p:attrNameLst>
                                      </p:cBhvr>
                                      <p:rCtr x="15521" y="-23"/>
                                    </p:animMotion>
                                  </p:childTnLst>
                                </p:cTn>
                              </p:par>
                              <p:par>
                                <p:cTn id="37" presetID="22" presetClass="entr" presetSubtype="8" fill="hold" nodeType="with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wipe(left)">
                                      <p:cBhvr>
                                        <p:cTn id="39" dur="500"/>
                                        <p:tgtEl>
                                          <p:spTgt spid="3"/>
                                        </p:tgtEl>
                                      </p:cBhvr>
                                    </p:animEffect>
                                  </p:childTnLst>
                                </p:cTn>
                              </p:par>
                            </p:childTnLst>
                          </p:cTn>
                        </p:par>
                        <p:par>
                          <p:cTn id="40" fill="hold">
                            <p:stCondLst>
                              <p:cond delay="1500"/>
                            </p:stCondLst>
                            <p:childTnLst>
                              <p:par>
                                <p:cTn id="41" presetID="1" presetClass="entr" presetSubtype="0" fill="hold" nodeType="after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xit" presetSubtype="0" fill="hold" nodeType="withEffect">
                                  <p:stCondLst>
                                    <p:cond delay="0"/>
                                  </p:stCondLst>
                                  <p:childTnLst>
                                    <p:set>
                                      <p:cBhvr>
                                        <p:cTn id="44" dur="1" fill="hold">
                                          <p:stCondLst>
                                            <p:cond delay="0"/>
                                          </p:stCondLst>
                                        </p:cTn>
                                        <p:tgtEl>
                                          <p:spTgt spid="20"/>
                                        </p:tgtEl>
                                        <p:attrNameLst>
                                          <p:attrName>style.visibility</p:attrName>
                                        </p:attrNameLst>
                                      </p:cBhvr>
                                      <p:to>
                                        <p:strVal val="hidden"/>
                                      </p:to>
                                    </p:set>
                                  </p:childTnLst>
                                </p:cTn>
                              </p:par>
                            </p:childTnLst>
                          </p:cTn>
                        </p:par>
                        <p:par>
                          <p:cTn id="45" fill="hold">
                            <p:stCondLst>
                              <p:cond delay="1500"/>
                            </p:stCondLst>
                            <p:childTnLst>
                              <p:par>
                                <p:cTn id="46" presetID="1" presetClass="entr" presetSubtype="0" fill="hold" nodeType="afterEffect">
                                  <p:stCondLst>
                                    <p:cond delay="250"/>
                                  </p:stCondLst>
                                  <p:childTnLst>
                                    <p:set>
                                      <p:cBhvr>
                                        <p:cTn id="47" dur="1" fill="hold">
                                          <p:stCondLst>
                                            <p:cond delay="0"/>
                                          </p:stCondLst>
                                        </p:cTn>
                                        <p:tgtEl>
                                          <p:spTgt spid="20"/>
                                        </p:tgtEl>
                                        <p:attrNameLst>
                                          <p:attrName>style.visibility</p:attrName>
                                        </p:attrNameLst>
                                      </p:cBhvr>
                                      <p:to>
                                        <p:strVal val="visible"/>
                                      </p:to>
                                    </p:set>
                                  </p:childTnLst>
                                </p:cTn>
                              </p:par>
                            </p:childTnLst>
                          </p:cTn>
                        </p:par>
                        <p:par>
                          <p:cTn id="48" fill="hold">
                            <p:stCondLst>
                              <p:cond delay="1750"/>
                            </p:stCondLst>
                            <p:childTnLst>
                              <p:par>
                                <p:cTn id="49" presetID="42" presetClass="path" presetSubtype="0" accel="50000" decel="50000" fill="hold" nodeType="afterEffect">
                                  <p:stCondLst>
                                    <p:cond delay="0"/>
                                  </p:stCondLst>
                                  <p:childTnLst>
                                    <p:animMotion origin="layout" path="M -1.45833E-6 -3.7037E-6 L 0.26263 -0.00023 " pathEditMode="relative" rAng="0" ptsTypes="AA">
                                      <p:cBhvr>
                                        <p:cTn id="50" dur="1500" fill="hold"/>
                                        <p:tgtEl>
                                          <p:spTgt spid="20"/>
                                        </p:tgtEl>
                                        <p:attrNameLst>
                                          <p:attrName>ppt_x</p:attrName>
                                          <p:attrName>ppt_y</p:attrName>
                                        </p:attrNameLst>
                                      </p:cBhvr>
                                      <p:rCtr x="13125" y="-23"/>
                                    </p:animMotion>
                                  </p:childTnLst>
                                </p:cTn>
                              </p:par>
                            </p:childTnLst>
                          </p:cTn>
                        </p:par>
                        <p:par>
                          <p:cTn id="51" fill="hold">
                            <p:stCondLst>
                              <p:cond delay="3250"/>
                            </p:stCondLst>
                            <p:childTnLst>
                              <p:par>
                                <p:cTn id="52" presetID="1" presetClass="entr" presetSubtype="0" fill="hold" nodeType="afterEffect">
                                  <p:stCondLst>
                                    <p:cond delay="0"/>
                                  </p:stCondLst>
                                  <p:childTnLst>
                                    <p:set>
                                      <p:cBhvr>
                                        <p:cTn id="53" dur="1" fill="hold">
                                          <p:stCondLst>
                                            <p:cond delay="0"/>
                                          </p:stCondLst>
                                        </p:cTn>
                                        <p:tgtEl>
                                          <p:spTgt spid="22"/>
                                        </p:tgtEl>
                                        <p:attrNameLst>
                                          <p:attrName>style.visibility</p:attrName>
                                        </p:attrNameLst>
                                      </p:cBhvr>
                                      <p:to>
                                        <p:strVal val="visible"/>
                                      </p:to>
                                    </p:set>
                                  </p:childTnLst>
                                </p:cTn>
                              </p:par>
                              <p:par>
                                <p:cTn id="54" presetID="1" presetClass="exit" presetSubtype="0" fill="hold" nodeType="withEffect">
                                  <p:stCondLst>
                                    <p:cond delay="0"/>
                                  </p:stCondLst>
                                  <p:childTnLst>
                                    <p:set>
                                      <p:cBhvr>
                                        <p:cTn id="55" dur="1" fill="hold">
                                          <p:stCondLst>
                                            <p:cond delay="0"/>
                                          </p:stCondLst>
                                        </p:cTn>
                                        <p:tgtEl>
                                          <p:spTgt spid="20"/>
                                        </p:tgtEl>
                                        <p:attrNameLst>
                                          <p:attrName>style.visibility</p:attrName>
                                        </p:attrNameLst>
                                      </p:cBhvr>
                                      <p:to>
                                        <p:strVal val="hidden"/>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nodeType="clickEffect">
                                  <p:stCondLst>
                                    <p:cond delay="0"/>
                                  </p:stCondLst>
                                  <p:childTnLst>
                                    <p:set>
                                      <p:cBhvr>
                                        <p:cTn id="59" dur="1" fill="hold">
                                          <p:stCondLst>
                                            <p:cond delay="0"/>
                                          </p:stCondLst>
                                        </p:cTn>
                                        <p:tgtEl>
                                          <p:spTgt spid="27"/>
                                        </p:tgtEl>
                                        <p:attrNameLst>
                                          <p:attrName>style.visibility</p:attrName>
                                        </p:attrNameLst>
                                      </p:cBhvr>
                                      <p:to>
                                        <p:strVal val="visible"/>
                                      </p:to>
                                    </p:set>
                                  </p:childTnLst>
                                </p:cTn>
                              </p:par>
                            </p:childTnLst>
                          </p:cTn>
                        </p:par>
                        <p:par>
                          <p:cTn id="60" fill="hold">
                            <p:stCondLst>
                              <p:cond delay="0"/>
                            </p:stCondLst>
                            <p:childTnLst>
                              <p:par>
                                <p:cTn id="61" presetID="42" presetClass="path" presetSubtype="0" accel="50000" decel="50000" fill="hold" nodeType="afterEffect">
                                  <p:stCondLst>
                                    <p:cond delay="0"/>
                                  </p:stCondLst>
                                  <p:childTnLst>
                                    <p:animMotion origin="layout" path="M 2.5E-6 -3.7037E-6 L 0.22786 -0.05 " pathEditMode="relative" rAng="0" ptsTypes="AA">
                                      <p:cBhvr>
                                        <p:cTn id="62" dur="1500" fill="hold"/>
                                        <p:tgtEl>
                                          <p:spTgt spid="21"/>
                                        </p:tgtEl>
                                        <p:attrNameLst>
                                          <p:attrName>ppt_x</p:attrName>
                                          <p:attrName>ppt_y</p:attrName>
                                        </p:attrNameLst>
                                      </p:cBhvr>
                                      <p:rCtr x="11393" y="-2500"/>
                                    </p:animMotion>
                                  </p:childTnLst>
                                </p:cTn>
                              </p:par>
                              <p:par>
                                <p:cTn id="63" presetID="42" presetClass="path" presetSubtype="0" accel="50000" decel="50000" fill="hold" nodeType="withEffect">
                                  <p:stCondLst>
                                    <p:cond delay="0"/>
                                  </p:stCondLst>
                                  <p:childTnLst>
                                    <p:animMotion origin="layout" path="M 2.5E-6 -3.7037E-6 L 0.225 0.03797 " pathEditMode="relative" rAng="0" ptsTypes="AA">
                                      <p:cBhvr>
                                        <p:cTn id="64" dur="1500" fill="hold"/>
                                        <p:tgtEl>
                                          <p:spTgt spid="27"/>
                                        </p:tgtEl>
                                        <p:attrNameLst>
                                          <p:attrName>ppt_x</p:attrName>
                                          <p:attrName>ppt_y</p:attrName>
                                        </p:attrNameLst>
                                      </p:cBhvr>
                                      <p:rCtr x="11250" y="1898"/>
                                    </p:animMotion>
                                  </p:childTnLst>
                                </p:cTn>
                              </p:par>
                            </p:childTnLst>
                          </p:cTn>
                        </p:par>
                        <p:par>
                          <p:cTn id="65" fill="hold">
                            <p:stCondLst>
                              <p:cond delay="1500"/>
                            </p:stCondLst>
                            <p:childTnLst>
                              <p:par>
                                <p:cTn id="66" presetID="1" presetClass="entr" presetSubtype="0" fill="hold" nodeType="afterEffect">
                                  <p:stCondLst>
                                    <p:cond delay="0"/>
                                  </p:stCondLst>
                                  <p:childTnLst>
                                    <p:set>
                                      <p:cBhvr>
                                        <p:cTn id="67" dur="1" fill="hold">
                                          <p:stCondLst>
                                            <p:cond delay="0"/>
                                          </p:stCondLst>
                                        </p:cTn>
                                        <p:tgtEl>
                                          <p:spTgt spid="23"/>
                                        </p:tgtEl>
                                        <p:attrNameLst>
                                          <p:attrName>style.visibility</p:attrName>
                                        </p:attrNameLst>
                                      </p:cBhvr>
                                      <p:to>
                                        <p:strVal val="visible"/>
                                      </p:to>
                                    </p:set>
                                  </p:childTnLst>
                                </p:cTn>
                              </p:par>
                              <p:par>
                                <p:cTn id="68" presetID="1" presetClass="entr" presetSubtype="0" fill="hold" nodeType="withEffect">
                                  <p:stCondLst>
                                    <p:cond delay="0"/>
                                  </p:stCondLst>
                                  <p:childTnLst>
                                    <p:set>
                                      <p:cBhvr>
                                        <p:cTn id="69" dur="1" fill="hold">
                                          <p:stCondLst>
                                            <p:cond delay="0"/>
                                          </p:stCondLst>
                                        </p:cTn>
                                        <p:tgtEl>
                                          <p:spTgt spid="25"/>
                                        </p:tgtEl>
                                        <p:attrNameLst>
                                          <p:attrName>style.visibility</p:attrName>
                                        </p:attrNameLst>
                                      </p:cBhvr>
                                      <p:to>
                                        <p:strVal val="visible"/>
                                      </p:to>
                                    </p:set>
                                  </p:childTnLst>
                                </p:cTn>
                              </p:par>
                              <p:par>
                                <p:cTn id="70" presetID="1" presetClass="exit" presetSubtype="0" fill="hold" nodeType="withEffect">
                                  <p:stCondLst>
                                    <p:cond delay="0"/>
                                  </p:stCondLst>
                                  <p:childTnLst>
                                    <p:set>
                                      <p:cBhvr>
                                        <p:cTn id="71" dur="1" fill="hold">
                                          <p:stCondLst>
                                            <p:cond delay="0"/>
                                          </p:stCondLst>
                                        </p:cTn>
                                        <p:tgtEl>
                                          <p:spTgt spid="21"/>
                                        </p:tgtEl>
                                        <p:attrNameLst>
                                          <p:attrName>style.visibility</p:attrName>
                                        </p:attrNameLst>
                                      </p:cBhvr>
                                      <p:to>
                                        <p:strVal val="hidden"/>
                                      </p:to>
                                    </p:set>
                                  </p:childTnLst>
                                </p:cTn>
                              </p:par>
                              <p:par>
                                <p:cTn id="72" presetID="1" presetClass="exit" presetSubtype="0" fill="hold" nodeType="withEffect">
                                  <p:stCondLst>
                                    <p:cond delay="0"/>
                                  </p:stCondLst>
                                  <p:childTnLst>
                                    <p:set>
                                      <p:cBhvr>
                                        <p:cTn id="73" dur="1" fill="hold">
                                          <p:stCondLst>
                                            <p:cond delay="0"/>
                                          </p:stCondLst>
                                        </p:cTn>
                                        <p:tgtEl>
                                          <p:spTgt spid="27"/>
                                        </p:tgtEl>
                                        <p:attrNameLst>
                                          <p:attrName>style.visibility</p:attrName>
                                        </p:attrNameLst>
                                      </p:cBhvr>
                                      <p:to>
                                        <p:strVal val="hidden"/>
                                      </p:to>
                                    </p:set>
                                  </p:childTnLst>
                                </p:cTn>
                              </p:par>
                            </p:childTnLst>
                          </p:cTn>
                        </p:par>
                        <p:par>
                          <p:cTn id="74" fill="hold">
                            <p:stCondLst>
                              <p:cond delay="1500"/>
                            </p:stCondLst>
                            <p:childTnLst>
                              <p:par>
                                <p:cTn id="75" presetID="1" presetClass="entr" presetSubtype="0" fill="hold" nodeType="afterEffect">
                                  <p:stCondLst>
                                    <p:cond delay="250"/>
                                  </p:stCondLst>
                                  <p:childTnLst>
                                    <p:set>
                                      <p:cBhvr>
                                        <p:cTn id="76" dur="1" fill="hold">
                                          <p:stCondLst>
                                            <p:cond delay="0"/>
                                          </p:stCondLst>
                                        </p:cTn>
                                        <p:tgtEl>
                                          <p:spTgt spid="28"/>
                                        </p:tgtEl>
                                        <p:attrNameLst>
                                          <p:attrName>style.visibility</p:attrName>
                                        </p:attrNameLst>
                                      </p:cBhvr>
                                      <p:to>
                                        <p:strVal val="visible"/>
                                      </p:to>
                                    </p:set>
                                  </p:childTnLst>
                                </p:cTn>
                              </p:par>
                              <p:par>
                                <p:cTn id="77" presetID="1" presetClass="exit" presetSubtype="0" fill="hold" nodeType="withEffect">
                                  <p:stCondLst>
                                    <p:cond delay="250"/>
                                  </p:stCondLst>
                                  <p:childTnLst>
                                    <p:set>
                                      <p:cBhvr>
                                        <p:cTn id="78" dur="1" fill="hold">
                                          <p:stCondLst>
                                            <p:cond delay="0"/>
                                          </p:stCondLst>
                                        </p:cTn>
                                        <p:tgtEl>
                                          <p:spTgt spid="28"/>
                                        </p:tgtEl>
                                        <p:attrNameLst>
                                          <p:attrName>style.visibility</p:attrName>
                                        </p:attrNameLst>
                                      </p:cBhvr>
                                      <p:to>
                                        <p:strVal val="hidden"/>
                                      </p:to>
                                    </p:set>
                                  </p:childTnLst>
                                </p:cTn>
                              </p:par>
                            </p:childTnLst>
                          </p:cTn>
                        </p:par>
                        <p:par>
                          <p:cTn id="79" fill="hold">
                            <p:stCondLst>
                              <p:cond delay="1750"/>
                            </p:stCondLst>
                            <p:childTnLst>
                              <p:par>
                                <p:cTn id="80" presetID="42" presetClass="path" presetSubtype="0" accel="50000" decel="50000" fill="hold" nodeType="afterEffect">
                                  <p:stCondLst>
                                    <p:cond delay="0"/>
                                  </p:stCondLst>
                                  <p:childTnLst>
                                    <p:animMotion origin="layout" path="M -1.25E-6 -3.7037E-6 L 0.04792 -0.00046 " pathEditMode="relative" rAng="0" ptsTypes="AA">
                                      <p:cBhvr>
                                        <p:cTn id="81" dur="750" fill="hold"/>
                                        <p:tgtEl>
                                          <p:spTgt spid="28"/>
                                        </p:tgtEl>
                                        <p:attrNameLst>
                                          <p:attrName>ppt_x</p:attrName>
                                          <p:attrName>ppt_y</p:attrName>
                                        </p:attrNameLst>
                                      </p:cBhvr>
                                      <p:rCtr x="2396" y="-23"/>
                                    </p:animMotion>
                                  </p:childTnLst>
                                </p:cTn>
                              </p:par>
                            </p:childTnLst>
                          </p:cTn>
                        </p:par>
                        <p:par>
                          <p:cTn id="82" fill="hold">
                            <p:stCondLst>
                              <p:cond delay="2500"/>
                            </p:stCondLst>
                            <p:childTnLst>
                              <p:par>
                                <p:cTn id="83" presetID="1" presetClass="entr" presetSubtype="0" fill="hold" nodeType="afterEffect">
                                  <p:stCondLst>
                                    <p:cond delay="0"/>
                                  </p:stCondLst>
                                  <p:childTnLst>
                                    <p:set>
                                      <p:cBhvr>
                                        <p:cTn id="84" dur="1" fill="hold">
                                          <p:stCondLst>
                                            <p:cond delay="0"/>
                                          </p:stCondLst>
                                        </p:cTn>
                                        <p:tgtEl>
                                          <p:spTgt spid="29"/>
                                        </p:tgtEl>
                                        <p:attrNameLst>
                                          <p:attrName>style.visibility</p:attrName>
                                        </p:attrNameLst>
                                      </p:cBhvr>
                                      <p:to>
                                        <p:strVal val="visible"/>
                                      </p:to>
                                    </p:set>
                                  </p:childTnLst>
                                </p:cTn>
                              </p:par>
                              <p:par>
                                <p:cTn id="85" presetID="1" presetClass="exit" presetSubtype="0" fill="hold" nodeType="withEffect">
                                  <p:stCondLst>
                                    <p:cond delay="0"/>
                                  </p:stCondLst>
                                  <p:childTnLst>
                                    <p:set>
                                      <p:cBhvr>
                                        <p:cTn id="86" dur="1" fill="hold">
                                          <p:stCondLst>
                                            <p:cond delay="0"/>
                                          </p:stCondLst>
                                        </p:cTn>
                                        <p:tgtEl>
                                          <p:spTgt spid="22"/>
                                        </p:tgtEl>
                                        <p:attrNameLst>
                                          <p:attrName>style.visibility</p:attrName>
                                        </p:attrNameLst>
                                      </p:cBhvr>
                                      <p:to>
                                        <p:strVal val="hidden"/>
                                      </p:to>
                                    </p:set>
                                  </p:childTnLst>
                                </p:cTn>
                              </p:par>
                            </p:childTnLst>
                          </p:cTn>
                        </p:par>
                        <p:par>
                          <p:cTn id="87" fill="hold">
                            <p:stCondLst>
                              <p:cond delay="2500"/>
                            </p:stCondLst>
                            <p:childTnLst>
                              <p:par>
                                <p:cTn id="88" presetID="1" presetClass="entr" presetSubtype="0" fill="hold" nodeType="afterEffect">
                                  <p:stCondLst>
                                    <p:cond delay="250"/>
                                  </p:stCondLst>
                                  <p:childTnLst>
                                    <p:set>
                                      <p:cBhvr>
                                        <p:cTn id="89" dur="1" fill="hold">
                                          <p:stCondLst>
                                            <p:cond delay="0"/>
                                          </p:stCondLst>
                                        </p:cTn>
                                        <p:tgtEl>
                                          <p:spTgt spid="30"/>
                                        </p:tgtEl>
                                        <p:attrNameLst>
                                          <p:attrName>style.visibility</p:attrName>
                                        </p:attrNameLst>
                                      </p:cBhvr>
                                      <p:to>
                                        <p:strVal val="visible"/>
                                      </p:to>
                                    </p:set>
                                  </p:childTnLst>
                                </p:cTn>
                              </p:par>
                            </p:childTnLst>
                          </p:cTn>
                        </p:par>
                        <p:par>
                          <p:cTn id="90" fill="hold">
                            <p:stCondLst>
                              <p:cond delay="2750"/>
                            </p:stCondLst>
                            <p:childTnLst>
                              <p:par>
                                <p:cTn id="91" presetID="42" presetClass="path" presetSubtype="0" accel="50000" decel="50000" fill="hold" nodeType="afterEffect">
                                  <p:stCondLst>
                                    <p:cond delay="0"/>
                                  </p:stCondLst>
                                  <p:childTnLst>
                                    <p:animMotion origin="layout" path="M 2.5E-6 -3.7037E-6 L 0.17578 -0.04861 " pathEditMode="relative" rAng="0" ptsTypes="AA">
                                      <p:cBhvr>
                                        <p:cTn id="92" dur="1500" fill="hold"/>
                                        <p:tgtEl>
                                          <p:spTgt spid="29"/>
                                        </p:tgtEl>
                                        <p:attrNameLst>
                                          <p:attrName>ppt_x</p:attrName>
                                          <p:attrName>ppt_y</p:attrName>
                                        </p:attrNameLst>
                                      </p:cBhvr>
                                      <p:rCtr x="8789" y="-2431"/>
                                    </p:animMotion>
                                  </p:childTnLst>
                                </p:cTn>
                              </p:par>
                              <p:par>
                                <p:cTn id="93" presetID="42" presetClass="path" presetSubtype="0" accel="50000" decel="50000" fill="hold" nodeType="withEffect">
                                  <p:stCondLst>
                                    <p:cond delay="0"/>
                                  </p:stCondLst>
                                  <p:childTnLst>
                                    <p:animMotion origin="layout" path="M 2.5E-6 -3.7037E-6 L 0.17344 0.03797 " pathEditMode="relative" rAng="0" ptsTypes="AA">
                                      <p:cBhvr>
                                        <p:cTn id="94" dur="1500" fill="hold"/>
                                        <p:tgtEl>
                                          <p:spTgt spid="30"/>
                                        </p:tgtEl>
                                        <p:attrNameLst>
                                          <p:attrName>ppt_x</p:attrName>
                                          <p:attrName>ppt_y</p:attrName>
                                        </p:attrNameLst>
                                      </p:cBhvr>
                                      <p:rCtr x="8672" y="1898"/>
                                    </p:animMotion>
                                  </p:childTnLst>
                                </p:cTn>
                              </p:par>
                            </p:childTnLst>
                          </p:cTn>
                        </p:par>
                        <p:par>
                          <p:cTn id="95" fill="hold">
                            <p:stCondLst>
                              <p:cond delay="4250"/>
                            </p:stCondLst>
                            <p:childTnLst>
                              <p:par>
                                <p:cTn id="96" presetID="1" presetClass="entr" presetSubtype="0" fill="hold" nodeType="afterEffect">
                                  <p:stCondLst>
                                    <p:cond delay="0"/>
                                  </p:stCondLst>
                                  <p:childTnLst>
                                    <p:set>
                                      <p:cBhvr>
                                        <p:cTn id="97" dur="1" fill="hold">
                                          <p:stCondLst>
                                            <p:cond delay="0"/>
                                          </p:stCondLst>
                                        </p:cTn>
                                        <p:tgtEl>
                                          <p:spTgt spid="24"/>
                                        </p:tgtEl>
                                        <p:attrNameLst>
                                          <p:attrName>style.visibility</p:attrName>
                                        </p:attrNameLst>
                                      </p:cBhvr>
                                      <p:to>
                                        <p:strVal val="visible"/>
                                      </p:to>
                                    </p:set>
                                  </p:childTnLst>
                                </p:cTn>
                              </p:par>
                              <p:par>
                                <p:cTn id="98" presetID="1" presetClass="entr" presetSubtype="0" fill="hold" nodeType="withEffect">
                                  <p:stCondLst>
                                    <p:cond delay="0"/>
                                  </p:stCondLst>
                                  <p:childTnLst>
                                    <p:set>
                                      <p:cBhvr>
                                        <p:cTn id="99" dur="1" fill="hold">
                                          <p:stCondLst>
                                            <p:cond delay="0"/>
                                          </p:stCondLst>
                                        </p:cTn>
                                        <p:tgtEl>
                                          <p:spTgt spid="26"/>
                                        </p:tgtEl>
                                        <p:attrNameLst>
                                          <p:attrName>style.visibility</p:attrName>
                                        </p:attrNameLst>
                                      </p:cBhvr>
                                      <p:to>
                                        <p:strVal val="visible"/>
                                      </p:to>
                                    </p:set>
                                  </p:childTnLst>
                                </p:cTn>
                              </p:par>
                              <p:par>
                                <p:cTn id="100" presetID="1" presetClass="exit" presetSubtype="0" fill="hold" nodeType="withEffect">
                                  <p:stCondLst>
                                    <p:cond delay="0"/>
                                  </p:stCondLst>
                                  <p:childTnLst>
                                    <p:set>
                                      <p:cBhvr>
                                        <p:cTn id="101" dur="1" fill="hold">
                                          <p:stCondLst>
                                            <p:cond delay="0"/>
                                          </p:stCondLst>
                                        </p:cTn>
                                        <p:tgtEl>
                                          <p:spTgt spid="29"/>
                                        </p:tgtEl>
                                        <p:attrNameLst>
                                          <p:attrName>style.visibility</p:attrName>
                                        </p:attrNameLst>
                                      </p:cBhvr>
                                      <p:to>
                                        <p:strVal val="hidden"/>
                                      </p:to>
                                    </p:set>
                                  </p:childTnLst>
                                </p:cTn>
                              </p:par>
                              <p:par>
                                <p:cTn id="102" presetID="1" presetClass="exit" presetSubtype="0" fill="hold" nodeType="withEffect">
                                  <p:stCondLst>
                                    <p:cond delay="0"/>
                                  </p:stCondLst>
                                  <p:childTnLst>
                                    <p:set>
                                      <p:cBhvr>
                                        <p:cTn id="103" dur="1" fill="hold">
                                          <p:stCondLst>
                                            <p:cond delay="0"/>
                                          </p:stCondLst>
                                        </p:cTn>
                                        <p:tgtEl>
                                          <p:spTgt spid="30"/>
                                        </p:tgtEl>
                                        <p:attrNameLst>
                                          <p:attrName>style.visibility</p:attrName>
                                        </p:attrNameLst>
                                      </p:cBhvr>
                                      <p:to>
                                        <p:strVal val="hidden"/>
                                      </p:to>
                                    </p:set>
                                  </p:childTnLst>
                                </p:cTn>
                              </p:par>
                            </p:childTnLst>
                          </p:cTn>
                        </p:par>
                      </p:childTnLst>
                    </p:cTn>
                  </p:par>
                  <p:par>
                    <p:cTn id="104" fill="hold">
                      <p:stCondLst>
                        <p:cond delay="indefinite"/>
                      </p:stCondLst>
                      <p:childTnLst>
                        <p:par>
                          <p:cTn id="105" fill="hold">
                            <p:stCondLst>
                              <p:cond delay="0"/>
                            </p:stCondLst>
                            <p:childTnLst>
                              <p:par>
                                <p:cTn id="106" presetID="42" presetClass="path" presetSubtype="0" accel="50000" decel="50000" fill="hold" nodeType="clickEffect">
                                  <p:stCondLst>
                                    <p:cond delay="0"/>
                                  </p:stCondLst>
                                  <p:childTnLst>
                                    <p:animMotion origin="layout" path="M -2.08333E-6 -3.7037E-6 L 0.14167 -0.06782 " pathEditMode="relative" rAng="0" ptsTypes="AA">
                                      <p:cBhvr>
                                        <p:cTn id="107" dur="1500" fill="hold"/>
                                        <p:tgtEl>
                                          <p:spTgt spid="23"/>
                                        </p:tgtEl>
                                        <p:attrNameLst>
                                          <p:attrName>ppt_x</p:attrName>
                                          <p:attrName>ppt_y</p:attrName>
                                        </p:attrNameLst>
                                      </p:cBhvr>
                                      <p:rCtr x="7083" y="-3403"/>
                                    </p:animMotion>
                                  </p:childTnLst>
                                </p:cTn>
                              </p:par>
                              <p:par>
                                <p:cTn id="108" presetID="42" presetClass="path" presetSubtype="0" accel="50000" decel="50000" fill="hold" nodeType="withEffect">
                                  <p:stCondLst>
                                    <p:cond delay="0"/>
                                  </p:stCondLst>
                                  <p:childTnLst>
                                    <p:animMotion origin="layout" path="M 2.70833E-6 2.22222E-6 L 0.14583 0.03241 " pathEditMode="relative" rAng="0" ptsTypes="AA">
                                      <p:cBhvr>
                                        <p:cTn id="109" dur="1500" fill="hold"/>
                                        <p:tgtEl>
                                          <p:spTgt spid="25"/>
                                        </p:tgtEl>
                                        <p:attrNameLst>
                                          <p:attrName>ppt_x</p:attrName>
                                          <p:attrName>ppt_y</p:attrName>
                                        </p:attrNameLst>
                                      </p:cBhvr>
                                      <p:rCtr x="7292" y="1620"/>
                                    </p:animMotion>
                                  </p:childTnLst>
                                </p:cTn>
                              </p:par>
                              <p:par>
                                <p:cTn id="110" presetID="22" presetClass="entr" presetSubtype="8" fill="hold" nodeType="withEffect">
                                  <p:stCondLst>
                                    <p:cond delay="0"/>
                                  </p:stCondLst>
                                  <p:childTnLst>
                                    <p:set>
                                      <p:cBhvr>
                                        <p:cTn id="111" dur="1" fill="hold">
                                          <p:stCondLst>
                                            <p:cond delay="0"/>
                                          </p:stCondLst>
                                        </p:cTn>
                                        <p:tgtEl>
                                          <p:spTgt spid="10"/>
                                        </p:tgtEl>
                                        <p:attrNameLst>
                                          <p:attrName>style.visibility</p:attrName>
                                        </p:attrNameLst>
                                      </p:cBhvr>
                                      <p:to>
                                        <p:strVal val="visible"/>
                                      </p:to>
                                    </p:set>
                                    <p:animEffect transition="in" filter="wipe(left)">
                                      <p:cBhvr>
                                        <p:cTn id="112" dur="500"/>
                                        <p:tgtEl>
                                          <p:spTgt spid="10"/>
                                        </p:tgtEl>
                                      </p:cBhvr>
                                    </p:animEffect>
                                  </p:childTnLst>
                                </p:cTn>
                              </p:par>
                              <p:par>
                                <p:cTn id="113" presetID="22" presetClass="entr" presetSubtype="8" fill="hold" nodeType="withEffect">
                                  <p:stCondLst>
                                    <p:cond delay="0"/>
                                  </p:stCondLst>
                                  <p:childTnLst>
                                    <p:set>
                                      <p:cBhvr>
                                        <p:cTn id="114" dur="1" fill="hold">
                                          <p:stCondLst>
                                            <p:cond delay="0"/>
                                          </p:stCondLst>
                                        </p:cTn>
                                        <p:tgtEl>
                                          <p:spTgt spid="11"/>
                                        </p:tgtEl>
                                        <p:attrNameLst>
                                          <p:attrName>style.visibility</p:attrName>
                                        </p:attrNameLst>
                                      </p:cBhvr>
                                      <p:to>
                                        <p:strVal val="visible"/>
                                      </p:to>
                                    </p:set>
                                    <p:animEffect transition="in" filter="wipe(left)">
                                      <p:cBhvr>
                                        <p:cTn id="115" dur="500"/>
                                        <p:tgtEl>
                                          <p:spTgt spid="11"/>
                                        </p:tgtEl>
                                      </p:cBhvr>
                                    </p:animEffect>
                                  </p:childTnLst>
                                </p:cTn>
                              </p:par>
                            </p:childTnLst>
                          </p:cTn>
                        </p:par>
                        <p:par>
                          <p:cTn id="116" fill="hold">
                            <p:stCondLst>
                              <p:cond delay="1500"/>
                            </p:stCondLst>
                            <p:childTnLst>
                              <p:par>
                                <p:cTn id="117" presetID="1" presetClass="entr" presetSubtype="0" fill="hold" nodeType="afterEffect">
                                  <p:stCondLst>
                                    <p:cond delay="0"/>
                                  </p:stCondLst>
                                  <p:childTnLst>
                                    <p:set>
                                      <p:cBhvr>
                                        <p:cTn id="118" dur="1" fill="hold">
                                          <p:stCondLst>
                                            <p:cond delay="0"/>
                                          </p:stCondLst>
                                        </p:cTn>
                                        <p:tgtEl>
                                          <p:spTgt spid="31"/>
                                        </p:tgtEl>
                                        <p:attrNameLst>
                                          <p:attrName>style.visibility</p:attrName>
                                        </p:attrNameLst>
                                      </p:cBhvr>
                                      <p:to>
                                        <p:strVal val="visible"/>
                                      </p:to>
                                    </p:set>
                                  </p:childTnLst>
                                </p:cTn>
                              </p:par>
                              <p:par>
                                <p:cTn id="119" presetID="1" presetClass="exit" presetSubtype="0" fill="hold" nodeType="withEffect">
                                  <p:stCondLst>
                                    <p:cond delay="0"/>
                                  </p:stCondLst>
                                  <p:childTnLst>
                                    <p:set>
                                      <p:cBhvr>
                                        <p:cTn id="120" dur="1" fill="hold">
                                          <p:stCondLst>
                                            <p:cond delay="0"/>
                                          </p:stCondLst>
                                        </p:cTn>
                                        <p:tgtEl>
                                          <p:spTgt spid="23"/>
                                        </p:tgtEl>
                                        <p:attrNameLst>
                                          <p:attrName>style.visibility</p:attrName>
                                        </p:attrNameLst>
                                      </p:cBhvr>
                                      <p:to>
                                        <p:strVal val="hidden"/>
                                      </p:to>
                                    </p:set>
                                  </p:childTnLst>
                                </p:cTn>
                              </p:par>
                              <p:par>
                                <p:cTn id="121" presetID="1" presetClass="exit" presetSubtype="0" fill="hold" nodeType="withEffect">
                                  <p:stCondLst>
                                    <p:cond delay="0"/>
                                  </p:stCondLst>
                                  <p:childTnLst>
                                    <p:set>
                                      <p:cBhvr>
                                        <p:cTn id="122" dur="1" fill="hold">
                                          <p:stCondLst>
                                            <p:cond delay="0"/>
                                          </p:stCondLst>
                                        </p:cTn>
                                        <p:tgtEl>
                                          <p:spTgt spid="25"/>
                                        </p:tgtEl>
                                        <p:attrNameLst>
                                          <p:attrName>style.visibility</p:attrName>
                                        </p:attrNameLst>
                                      </p:cBhvr>
                                      <p:to>
                                        <p:strVal val="hidden"/>
                                      </p:to>
                                    </p:set>
                                  </p:childTnLst>
                                </p:cTn>
                              </p:par>
                              <p:par>
                                <p:cTn id="123" presetID="1" presetClass="entr" presetSubtype="0" fill="hold" nodeType="withEffect">
                                  <p:stCondLst>
                                    <p:cond delay="0"/>
                                  </p:stCondLst>
                                  <p:childTnLst>
                                    <p:set>
                                      <p:cBhvr>
                                        <p:cTn id="124" dur="1" fill="hold">
                                          <p:stCondLst>
                                            <p:cond delay="0"/>
                                          </p:stCondLst>
                                        </p:cTn>
                                        <p:tgtEl>
                                          <p:spTgt spid="32"/>
                                        </p:tgtEl>
                                        <p:attrNameLst>
                                          <p:attrName>style.visibility</p:attrName>
                                        </p:attrNameLst>
                                      </p:cBhvr>
                                      <p:to>
                                        <p:strVal val="visible"/>
                                      </p:to>
                                    </p:set>
                                  </p:childTnLst>
                                </p:cTn>
                              </p:par>
                            </p:childTnLst>
                          </p:cTn>
                        </p:par>
                        <p:par>
                          <p:cTn id="125" fill="hold">
                            <p:stCondLst>
                              <p:cond delay="1500"/>
                            </p:stCondLst>
                            <p:childTnLst>
                              <p:par>
                                <p:cTn id="126" presetID="42" presetClass="path" presetSubtype="0" accel="50000" decel="50000" fill="hold" nodeType="afterEffect">
                                  <p:stCondLst>
                                    <p:cond delay="250"/>
                                  </p:stCondLst>
                                  <p:childTnLst>
                                    <p:animMotion origin="layout" path="M 8.33333E-7 -2.59259E-6 L 0.05182 -0.00139 " pathEditMode="relative" rAng="0" ptsTypes="AA">
                                      <p:cBhvr>
                                        <p:cTn id="127" dur="750" fill="hold"/>
                                        <p:tgtEl>
                                          <p:spTgt spid="24"/>
                                        </p:tgtEl>
                                        <p:attrNameLst>
                                          <p:attrName>ppt_x</p:attrName>
                                          <p:attrName>ppt_y</p:attrName>
                                        </p:attrNameLst>
                                      </p:cBhvr>
                                      <p:rCtr x="2604" y="0"/>
                                    </p:animMotion>
                                  </p:childTnLst>
                                </p:cTn>
                              </p:par>
                              <p:par>
                                <p:cTn id="128" presetID="42" presetClass="path" presetSubtype="0" accel="50000" decel="50000" fill="hold" nodeType="withEffect">
                                  <p:stCondLst>
                                    <p:cond delay="250"/>
                                  </p:stCondLst>
                                  <p:childTnLst>
                                    <p:animMotion origin="layout" path="M -4.16667E-6 3.33333E-6 L 0.05196 -0.00139 " pathEditMode="relative" rAng="0" ptsTypes="AA">
                                      <p:cBhvr>
                                        <p:cTn id="129" dur="750" fill="hold"/>
                                        <p:tgtEl>
                                          <p:spTgt spid="26"/>
                                        </p:tgtEl>
                                        <p:attrNameLst>
                                          <p:attrName>ppt_x</p:attrName>
                                          <p:attrName>ppt_y</p:attrName>
                                        </p:attrNameLst>
                                      </p:cBhvr>
                                      <p:rCtr x="2578" y="0"/>
                                    </p:animMotion>
                                  </p:childTnLst>
                                </p:cTn>
                              </p:par>
                            </p:childTnLst>
                          </p:cTn>
                        </p:par>
                        <p:par>
                          <p:cTn id="130" fill="hold">
                            <p:stCondLst>
                              <p:cond delay="2500"/>
                            </p:stCondLst>
                            <p:childTnLst>
                              <p:par>
                                <p:cTn id="131" presetID="1" presetClass="exit" presetSubtype="0" fill="hold" nodeType="afterEffect">
                                  <p:stCondLst>
                                    <p:cond delay="0"/>
                                  </p:stCondLst>
                                  <p:childTnLst>
                                    <p:set>
                                      <p:cBhvr>
                                        <p:cTn id="132" dur="1" fill="hold">
                                          <p:stCondLst>
                                            <p:cond delay="0"/>
                                          </p:stCondLst>
                                        </p:cTn>
                                        <p:tgtEl>
                                          <p:spTgt spid="24"/>
                                        </p:tgtEl>
                                        <p:attrNameLst>
                                          <p:attrName>style.visibility</p:attrName>
                                        </p:attrNameLst>
                                      </p:cBhvr>
                                      <p:to>
                                        <p:strVal val="hidden"/>
                                      </p:to>
                                    </p:set>
                                  </p:childTnLst>
                                </p:cTn>
                              </p:par>
                              <p:par>
                                <p:cTn id="133" presetID="1" presetClass="exit" presetSubtype="0" fill="hold" nodeType="withEffect">
                                  <p:stCondLst>
                                    <p:cond delay="0"/>
                                  </p:stCondLst>
                                  <p:childTnLst>
                                    <p:set>
                                      <p:cBhvr>
                                        <p:cTn id="134" dur="1" fill="hold">
                                          <p:stCondLst>
                                            <p:cond delay="0"/>
                                          </p:stCondLst>
                                        </p:cTn>
                                        <p:tgtEl>
                                          <p:spTgt spid="26"/>
                                        </p:tgtEl>
                                        <p:attrNameLst>
                                          <p:attrName>style.visibility</p:attrName>
                                        </p:attrNameLst>
                                      </p:cBhvr>
                                      <p:to>
                                        <p:strVal val="hidden"/>
                                      </p:to>
                                    </p:set>
                                  </p:childTnLst>
                                </p:cTn>
                              </p:par>
                              <p:par>
                                <p:cTn id="135" presetID="1" presetClass="entr" presetSubtype="0" fill="hold" nodeType="withEffect">
                                  <p:stCondLst>
                                    <p:cond delay="0"/>
                                  </p:stCondLst>
                                  <p:childTnLst>
                                    <p:set>
                                      <p:cBhvr>
                                        <p:cTn id="136" dur="1" fill="hold">
                                          <p:stCondLst>
                                            <p:cond delay="0"/>
                                          </p:stCondLst>
                                        </p:cTn>
                                        <p:tgtEl>
                                          <p:spTgt spid="33"/>
                                        </p:tgtEl>
                                        <p:attrNameLst>
                                          <p:attrName>style.visibility</p:attrName>
                                        </p:attrNameLst>
                                      </p:cBhvr>
                                      <p:to>
                                        <p:strVal val="visible"/>
                                      </p:to>
                                    </p:set>
                                  </p:childTnLst>
                                </p:cTn>
                              </p:par>
                              <p:par>
                                <p:cTn id="137" presetID="1" presetClass="entr" presetSubtype="0" fill="hold" nodeType="withEffect">
                                  <p:stCondLst>
                                    <p:cond delay="0"/>
                                  </p:stCondLst>
                                  <p:childTnLst>
                                    <p:set>
                                      <p:cBhvr>
                                        <p:cTn id="138" dur="1" fill="hold">
                                          <p:stCondLst>
                                            <p:cond delay="0"/>
                                          </p:stCondLst>
                                        </p:cTn>
                                        <p:tgtEl>
                                          <p:spTgt spid="34"/>
                                        </p:tgtEl>
                                        <p:attrNameLst>
                                          <p:attrName>style.visibility</p:attrName>
                                        </p:attrNameLst>
                                      </p:cBhvr>
                                      <p:to>
                                        <p:strVal val="visible"/>
                                      </p:to>
                                    </p:set>
                                  </p:childTnLst>
                                </p:cTn>
                              </p:par>
                            </p:childTnLst>
                          </p:cTn>
                        </p:par>
                      </p:childTnLst>
                    </p:cTn>
                  </p:par>
                  <p:par>
                    <p:cTn id="139" fill="hold">
                      <p:stCondLst>
                        <p:cond delay="indefinite"/>
                      </p:stCondLst>
                      <p:childTnLst>
                        <p:par>
                          <p:cTn id="140" fill="hold">
                            <p:stCondLst>
                              <p:cond delay="0"/>
                            </p:stCondLst>
                            <p:childTnLst>
                              <p:par>
                                <p:cTn id="141" presetID="10" presetClass="exit" presetSubtype="0" fill="hold" nodeType="clickEffect">
                                  <p:stCondLst>
                                    <p:cond delay="0"/>
                                  </p:stCondLst>
                                  <p:childTnLst>
                                    <p:animEffect transition="out" filter="fade">
                                      <p:cBhvr>
                                        <p:cTn id="142" dur="500"/>
                                        <p:tgtEl>
                                          <p:spTgt spid="31"/>
                                        </p:tgtEl>
                                      </p:cBhvr>
                                    </p:animEffect>
                                    <p:set>
                                      <p:cBhvr>
                                        <p:cTn id="143" dur="1" fill="hold">
                                          <p:stCondLst>
                                            <p:cond delay="499"/>
                                          </p:stCondLst>
                                        </p:cTn>
                                        <p:tgtEl>
                                          <p:spTgt spid="31"/>
                                        </p:tgtEl>
                                        <p:attrNameLst>
                                          <p:attrName>style.visibility</p:attrName>
                                        </p:attrNameLst>
                                      </p:cBhvr>
                                      <p:to>
                                        <p:strVal val="hidden"/>
                                      </p:to>
                                    </p:set>
                                  </p:childTnLst>
                                </p:cTn>
                              </p:par>
                              <p:par>
                                <p:cTn id="144" presetID="10" presetClass="exit" presetSubtype="0" fill="hold" nodeType="withEffect">
                                  <p:stCondLst>
                                    <p:cond delay="0"/>
                                  </p:stCondLst>
                                  <p:childTnLst>
                                    <p:animEffect transition="out" filter="fade">
                                      <p:cBhvr>
                                        <p:cTn id="145" dur="500"/>
                                        <p:tgtEl>
                                          <p:spTgt spid="32"/>
                                        </p:tgtEl>
                                      </p:cBhvr>
                                    </p:animEffect>
                                    <p:set>
                                      <p:cBhvr>
                                        <p:cTn id="146" dur="1" fill="hold">
                                          <p:stCondLst>
                                            <p:cond delay="499"/>
                                          </p:stCondLst>
                                        </p:cTn>
                                        <p:tgtEl>
                                          <p:spTgt spid="32"/>
                                        </p:tgtEl>
                                        <p:attrNameLst>
                                          <p:attrName>style.visibility</p:attrName>
                                        </p:attrNameLst>
                                      </p:cBhvr>
                                      <p:to>
                                        <p:strVal val="hidden"/>
                                      </p:to>
                                    </p:set>
                                  </p:childTnLst>
                                </p:cTn>
                              </p:par>
                            </p:childTnLst>
                          </p:cTn>
                        </p:par>
                        <p:par>
                          <p:cTn id="147" fill="hold">
                            <p:stCondLst>
                              <p:cond delay="500"/>
                            </p:stCondLst>
                            <p:childTnLst>
                              <p:par>
                                <p:cTn id="148" presetID="42" presetClass="path" presetSubtype="0" accel="50000" decel="50000" fill="hold" nodeType="afterEffect">
                                  <p:stCondLst>
                                    <p:cond delay="250"/>
                                  </p:stCondLst>
                                  <p:childTnLst>
                                    <p:animMotion origin="layout" path="M -2.08333E-6 -7.40741E-7 L 0.14284 -0.06782 " pathEditMode="relative" rAng="0" ptsTypes="AA">
                                      <p:cBhvr>
                                        <p:cTn id="149" dur="1500" fill="hold"/>
                                        <p:tgtEl>
                                          <p:spTgt spid="33"/>
                                        </p:tgtEl>
                                        <p:attrNameLst>
                                          <p:attrName>ppt_x</p:attrName>
                                          <p:attrName>ppt_y</p:attrName>
                                        </p:attrNameLst>
                                      </p:cBhvr>
                                      <p:rCtr x="7135" y="-3403"/>
                                    </p:animMotion>
                                  </p:childTnLst>
                                </p:cTn>
                              </p:par>
                              <p:par>
                                <p:cTn id="150" presetID="42" presetClass="path" presetSubtype="0" accel="50000" decel="50000" fill="hold" nodeType="withEffect">
                                  <p:stCondLst>
                                    <p:cond delay="250"/>
                                  </p:stCondLst>
                                  <p:childTnLst>
                                    <p:animMotion origin="layout" path="M 2.70833E-6 2.22222E-6 L 0.14505 0.03241 " pathEditMode="relative" rAng="0" ptsTypes="AA">
                                      <p:cBhvr>
                                        <p:cTn id="151" dur="1500" fill="hold"/>
                                        <p:tgtEl>
                                          <p:spTgt spid="34"/>
                                        </p:tgtEl>
                                        <p:attrNameLst>
                                          <p:attrName>ppt_x</p:attrName>
                                          <p:attrName>ppt_y</p:attrName>
                                        </p:attrNameLst>
                                      </p:cBhvr>
                                      <p:rCtr x="7253" y="1620"/>
                                    </p:animMotion>
                                  </p:childTnLst>
                                </p:cTn>
                              </p:par>
                            </p:childTnLst>
                          </p:cTn>
                        </p:par>
                        <p:par>
                          <p:cTn id="152" fill="hold">
                            <p:stCondLst>
                              <p:cond delay="2250"/>
                            </p:stCondLst>
                            <p:childTnLst>
                              <p:par>
                                <p:cTn id="153" presetID="1" presetClass="exit" presetSubtype="0" fill="hold" nodeType="afterEffect">
                                  <p:stCondLst>
                                    <p:cond delay="0"/>
                                  </p:stCondLst>
                                  <p:childTnLst>
                                    <p:set>
                                      <p:cBhvr>
                                        <p:cTn id="154" dur="1" fill="hold">
                                          <p:stCondLst>
                                            <p:cond delay="0"/>
                                          </p:stCondLst>
                                        </p:cTn>
                                        <p:tgtEl>
                                          <p:spTgt spid="33"/>
                                        </p:tgtEl>
                                        <p:attrNameLst>
                                          <p:attrName>style.visibility</p:attrName>
                                        </p:attrNameLst>
                                      </p:cBhvr>
                                      <p:to>
                                        <p:strVal val="hidden"/>
                                      </p:to>
                                    </p:set>
                                  </p:childTnLst>
                                </p:cTn>
                              </p:par>
                              <p:par>
                                <p:cTn id="155" presetID="1" presetClass="exit" presetSubtype="0" fill="hold" nodeType="withEffect">
                                  <p:stCondLst>
                                    <p:cond delay="0"/>
                                  </p:stCondLst>
                                  <p:childTnLst>
                                    <p:set>
                                      <p:cBhvr>
                                        <p:cTn id="156" dur="1" fill="hold">
                                          <p:stCondLst>
                                            <p:cond delay="0"/>
                                          </p:stCondLst>
                                        </p:cTn>
                                        <p:tgtEl>
                                          <p:spTgt spid="34"/>
                                        </p:tgtEl>
                                        <p:attrNameLst>
                                          <p:attrName>style.visibility</p:attrName>
                                        </p:attrNameLst>
                                      </p:cBhvr>
                                      <p:to>
                                        <p:strVal val="hidden"/>
                                      </p:to>
                                    </p:set>
                                  </p:childTnLst>
                                </p:cTn>
                              </p:par>
                              <p:par>
                                <p:cTn id="157" presetID="1" presetClass="entr" presetSubtype="0" fill="hold" nodeType="withEffect">
                                  <p:stCondLst>
                                    <p:cond delay="0"/>
                                  </p:stCondLst>
                                  <p:childTnLst>
                                    <p:set>
                                      <p:cBhvr>
                                        <p:cTn id="158" dur="1" fill="hold">
                                          <p:stCondLst>
                                            <p:cond delay="0"/>
                                          </p:stCondLst>
                                        </p:cTn>
                                        <p:tgtEl>
                                          <p:spTgt spid="35"/>
                                        </p:tgtEl>
                                        <p:attrNameLst>
                                          <p:attrName>style.visibility</p:attrName>
                                        </p:attrNameLst>
                                      </p:cBhvr>
                                      <p:to>
                                        <p:strVal val="visible"/>
                                      </p:to>
                                    </p:set>
                                  </p:childTnLst>
                                </p:cTn>
                              </p:par>
                              <p:par>
                                <p:cTn id="159" presetID="1" presetClass="entr" presetSubtype="0" fill="hold" nodeType="withEffect">
                                  <p:stCondLst>
                                    <p:cond delay="0"/>
                                  </p:stCondLst>
                                  <p:childTnLst>
                                    <p:set>
                                      <p:cBhvr>
                                        <p:cTn id="160" dur="1" fill="hold">
                                          <p:stCondLst>
                                            <p:cond delay="0"/>
                                          </p:stCondLst>
                                        </p:cTn>
                                        <p:tgtEl>
                                          <p:spTgt spid="36"/>
                                        </p:tgtEl>
                                        <p:attrNameLst>
                                          <p:attrName>style.visibility</p:attrName>
                                        </p:attrNameLst>
                                      </p:cBhvr>
                                      <p:to>
                                        <p:strVal val="visible"/>
                                      </p:to>
                                    </p:set>
                                  </p:childTnLst>
                                </p:cTn>
                              </p:par>
                            </p:childTnLst>
                          </p:cTn>
                        </p:par>
                        <p:par>
                          <p:cTn id="161" fill="hold">
                            <p:stCondLst>
                              <p:cond delay="2250"/>
                            </p:stCondLst>
                            <p:childTnLst>
                              <p:par>
                                <p:cTn id="162" presetID="10" presetClass="exit" presetSubtype="0" fill="hold" nodeType="afterEffect">
                                  <p:stCondLst>
                                    <p:cond delay="250"/>
                                  </p:stCondLst>
                                  <p:childTnLst>
                                    <p:animEffect transition="out" filter="fade">
                                      <p:cBhvr>
                                        <p:cTn id="163" dur="500"/>
                                        <p:tgtEl>
                                          <p:spTgt spid="35"/>
                                        </p:tgtEl>
                                      </p:cBhvr>
                                    </p:animEffect>
                                    <p:set>
                                      <p:cBhvr>
                                        <p:cTn id="164" dur="1" fill="hold">
                                          <p:stCondLst>
                                            <p:cond delay="499"/>
                                          </p:stCondLst>
                                        </p:cTn>
                                        <p:tgtEl>
                                          <p:spTgt spid="35"/>
                                        </p:tgtEl>
                                        <p:attrNameLst>
                                          <p:attrName>style.visibility</p:attrName>
                                        </p:attrNameLst>
                                      </p:cBhvr>
                                      <p:to>
                                        <p:strVal val="hidden"/>
                                      </p:to>
                                    </p:set>
                                  </p:childTnLst>
                                </p:cTn>
                              </p:par>
                              <p:par>
                                <p:cTn id="165" presetID="10" presetClass="exit" presetSubtype="0" fill="hold" nodeType="withEffect">
                                  <p:stCondLst>
                                    <p:cond delay="250"/>
                                  </p:stCondLst>
                                  <p:childTnLst>
                                    <p:animEffect transition="out" filter="fade">
                                      <p:cBhvr>
                                        <p:cTn id="166" dur="500"/>
                                        <p:tgtEl>
                                          <p:spTgt spid="36"/>
                                        </p:tgtEl>
                                      </p:cBhvr>
                                    </p:animEffect>
                                    <p:set>
                                      <p:cBhvr>
                                        <p:cTn id="167" dur="1" fill="hold">
                                          <p:stCondLst>
                                            <p:cond delay="499"/>
                                          </p:stCondLst>
                                        </p:cTn>
                                        <p:tgtEl>
                                          <p:spTgt spid="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01E16A-6EE4-EEBB-5D67-0271365AC1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16993C-5D15-4BE5-E1F9-1D7CFE211189}"/>
              </a:ext>
            </a:extLst>
          </p:cNvPr>
          <p:cNvSpPr>
            <a:spLocks noGrp="1"/>
          </p:cNvSpPr>
          <p:nvPr>
            <p:ph type="title"/>
          </p:nvPr>
        </p:nvSpPr>
        <p:spPr/>
        <p:txBody>
          <a:bodyPr/>
          <a:lstStyle/>
          <a:p>
            <a:r>
              <a:rPr lang="en-US" dirty="0"/>
              <a:t>Benefits</a:t>
            </a:r>
          </a:p>
        </p:txBody>
      </p:sp>
      <p:sp>
        <p:nvSpPr>
          <p:cNvPr id="3" name="Primary Context Box">
            <a:extLst>
              <a:ext uri="{FF2B5EF4-FFF2-40B4-BE49-F238E27FC236}">
                <a16:creationId xmlns:a16="http://schemas.microsoft.com/office/drawing/2014/main" id="{5AE993B6-1224-FEE1-1790-7F6F6AEFF0BD}"/>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Decoupling</a:t>
            </a:r>
          </a:p>
        </p:txBody>
      </p:sp>
      <p:sp>
        <p:nvSpPr>
          <p:cNvPr id="4" name="Primary Context Box">
            <a:extLst>
              <a:ext uri="{FF2B5EF4-FFF2-40B4-BE49-F238E27FC236}">
                <a16:creationId xmlns:a16="http://schemas.microsoft.com/office/drawing/2014/main" id="{17F7C996-5F15-1BC8-E36F-F1615BF26E7B}"/>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Multiple Consumers</a:t>
            </a:r>
          </a:p>
        </p:txBody>
      </p:sp>
      <p:sp>
        <p:nvSpPr>
          <p:cNvPr id="5" name="Secondary Content Box">
            <a:extLst>
              <a:ext uri="{FF2B5EF4-FFF2-40B4-BE49-F238E27FC236}">
                <a16:creationId xmlns:a16="http://schemas.microsoft.com/office/drawing/2014/main" id="{F16958A1-043A-F6FE-B1D2-FE26C44289D4}"/>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Scalability &amp; Flexibility</a:t>
            </a:r>
          </a:p>
        </p:txBody>
      </p:sp>
    </p:spTree>
    <p:extLst>
      <p:ext uri="{BB962C8B-B14F-4D97-AF65-F5344CB8AC3E}">
        <p14:creationId xmlns:p14="http://schemas.microsoft.com/office/powerpoint/2010/main" val="1503466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A9DAB0-299C-A37B-06C7-3C712B8415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9E388C-BC49-7255-A01D-6C22541825F4}"/>
              </a:ext>
            </a:extLst>
          </p:cNvPr>
          <p:cNvSpPr>
            <a:spLocks noGrp="1"/>
          </p:cNvSpPr>
          <p:nvPr>
            <p:ph type="title"/>
          </p:nvPr>
        </p:nvSpPr>
        <p:spPr/>
        <p:txBody>
          <a:bodyPr/>
          <a:lstStyle/>
          <a:p>
            <a:r>
              <a:rPr lang="en-US" dirty="0"/>
              <a:t>Drawbacks</a:t>
            </a:r>
          </a:p>
        </p:txBody>
      </p:sp>
      <p:sp>
        <p:nvSpPr>
          <p:cNvPr id="3" name="Primary Context Box">
            <a:extLst>
              <a:ext uri="{FF2B5EF4-FFF2-40B4-BE49-F238E27FC236}">
                <a16:creationId xmlns:a16="http://schemas.microsoft.com/office/drawing/2014/main" id="{39D75537-71C3-A13E-0D21-96A4EEEB835F}"/>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Complexity</a:t>
            </a:r>
          </a:p>
        </p:txBody>
      </p:sp>
    </p:spTree>
    <p:extLst>
      <p:ext uri="{BB962C8B-B14F-4D97-AF65-F5344CB8AC3E}">
        <p14:creationId xmlns:p14="http://schemas.microsoft.com/office/powerpoint/2010/main" val="12799661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C6783C-F1EE-33A3-D466-03B69711F3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E0E20F-A2C7-A7BB-C507-BB1A28EE50C7}"/>
              </a:ext>
            </a:extLst>
          </p:cNvPr>
          <p:cNvSpPr>
            <a:spLocks noGrp="1"/>
          </p:cNvSpPr>
          <p:nvPr>
            <p:ph type="title"/>
          </p:nvPr>
        </p:nvSpPr>
        <p:spPr/>
        <p:txBody>
          <a:bodyPr/>
          <a:lstStyle/>
          <a:p>
            <a:r>
              <a:rPr lang="en-US" dirty="0"/>
              <a:t>Drawbacks</a:t>
            </a:r>
          </a:p>
        </p:txBody>
      </p:sp>
      <p:sp>
        <p:nvSpPr>
          <p:cNvPr id="3" name="Primary Context Box">
            <a:extLst>
              <a:ext uri="{FF2B5EF4-FFF2-40B4-BE49-F238E27FC236}">
                <a16:creationId xmlns:a16="http://schemas.microsoft.com/office/drawing/2014/main" id="{59FCA337-7778-0B3A-960A-A0D444EA9E92}"/>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Complexity</a:t>
            </a:r>
          </a:p>
        </p:txBody>
      </p:sp>
      <p:sp>
        <p:nvSpPr>
          <p:cNvPr id="4" name="Primary Context Box">
            <a:extLst>
              <a:ext uri="{FF2B5EF4-FFF2-40B4-BE49-F238E27FC236}">
                <a16:creationId xmlns:a16="http://schemas.microsoft.com/office/drawing/2014/main" id="{988ADC11-FF91-2B6D-DD1A-FFCC3EE1AA92}"/>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Scalability</a:t>
            </a:r>
          </a:p>
        </p:txBody>
      </p:sp>
      <p:sp>
        <p:nvSpPr>
          <p:cNvPr id="11" name="Rectangle: Rounded Corners 10">
            <a:extLst>
              <a:ext uri="{FF2B5EF4-FFF2-40B4-BE49-F238E27FC236}">
                <a16:creationId xmlns:a16="http://schemas.microsoft.com/office/drawing/2014/main" id="{CBCFE8FA-A0F3-BCD8-34FF-F6B290EBF8A6}"/>
              </a:ext>
            </a:extLst>
          </p:cNvPr>
          <p:cNvSpPr/>
          <p:nvPr/>
        </p:nvSpPr>
        <p:spPr>
          <a:xfrm>
            <a:off x="548640" y="168751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2671321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99252-CD32-4B27-60F9-9070BC611465}"/>
              </a:ext>
            </a:extLst>
          </p:cNvPr>
          <p:cNvSpPr>
            <a:spLocks noGrp="1"/>
          </p:cNvSpPr>
          <p:nvPr>
            <p:ph type="title"/>
          </p:nvPr>
        </p:nvSpPr>
        <p:spPr/>
        <p:txBody>
          <a:bodyPr/>
          <a:lstStyle/>
          <a:p>
            <a:r>
              <a:rPr lang="en-US" dirty="0"/>
              <a:t>Core Messaging Patterns</a:t>
            </a:r>
          </a:p>
        </p:txBody>
      </p:sp>
      <p:sp>
        <p:nvSpPr>
          <p:cNvPr id="3" name="Text Placeholder 2">
            <a:extLst>
              <a:ext uri="{FF2B5EF4-FFF2-40B4-BE49-F238E27FC236}">
                <a16:creationId xmlns:a16="http://schemas.microsoft.com/office/drawing/2014/main" id="{8875017E-4C80-F15D-0465-078C6C3E91F2}"/>
              </a:ext>
            </a:extLst>
          </p:cNvPr>
          <p:cNvSpPr>
            <a:spLocks noGrp="1"/>
          </p:cNvSpPr>
          <p:nvPr>
            <p:ph type="body" sz="quarter" idx="10"/>
          </p:nvPr>
        </p:nvSpPr>
        <p:spPr/>
        <p:txBody>
          <a:bodyPr/>
          <a:lstStyle/>
          <a:p>
            <a:r>
              <a:rPr lang="en-US" dirty="0"/>
              <a:t>Pattern 1: Point-to-Point</a:t>
            </a:r>
          </a:p>
        </p:txBody>
      </p:sp>
    </p:spTree>
    <p:extLst>
      <p:ext uri="{BB962C8B-B14F-4D97-AF65-F5344CB8AC3E}">
        <p14:creationId xmlns:p14="http://schemas.microsoft.com/office/powerpoint/2010/main" val="28057760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CEE3C5-B148-3B1B-4D4B-3476E900AE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55C03F-240D-3DC4-4E95-4940ED9E8009}"/>
              </a:ext>
            </a:extLst>
          </p:cNvPr>
          <p:cNvSpPr>
            <a:spLocks noGrp="1"/>
          </p:cNvSpPr>
          <p:nvPr>
            <p:ph type="title"/>
          </p:nvPr>
        </p:nvSpPr>
        <p:spPr/>
        <p:txBody>
          <a:bodyPr/>
          <a:lstStyle/>
          <a:p>
            <a:r>
              <a:rPr lang="en-US" dirty="0"/>
              <a:t>Drawbacks</a:t>
            </a:r>
          </a:p>
        </p:txBody>
      </p:sp>
      <p:sp>
        <p:nvSpPr>
          <p:cNvPr id="3" name="Primary Context Box">
            <a:extLst>
              <a:ext uri="{FF2B5EF4-FFF2-40B4-BE49-F238E27FC236}">
                <a16:creationId xmlns:a16="http://schemas.microsoft.com/office/drawing/2014/main" id="{0B670D43-ADE4-68FD-38A3-1814C3784EB6}"/>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Complexity</a:t>
            </a:r>
          </a:p>
        </p:txBody>
      </p:sp>
      <p:sp>
        <p:nvSpPr>
          <p:cNvPr id="4" name="Primary Context Box">
            <a:extLst>
              <a:ext uri="{FF2B5EF4-FFF2-40B4-BE49-F238E27FC236}">
                <a16:creationId xmlns:a16="http://schemas.microsoft.com/office/drawing/2014/main" id="{EF819ACF-06F5-0386-D8F7-93453AE369A3}"/>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Scalability</a:t>
            </a:r>
          </a:p>
        </p:txBody>
      </p:sp>
      <p:sp>
        <p:nvSpPr>
          <p:cNvPr id="5" name="Secondary Content Box">
            <a:extLst>
              <a:ext uri="{FF2B5EF4-FFF2-40B4-BE49-F238E27FC236}">
                <a16:creationId xmlns:a16="http://schemas.microsoft.com/office/drawing/2014/main" id="{DBCA9A02-AD10-5E2D-9B92-1D678A59223A}"/>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Subscriber Dependency</a:t>
            </a:r>
          </a:p>
        </p:txBody>
      </p:sp>
      <p:sp>
        <p:nvSpPr>
          <p:cNvPr id="11" name="Rectangle: Rounded Corners 10">
            <a:extLst>
              <a:ext uri="{FF2B5EF4-FFF2-40B4-BE49-F238E27FC236}">
                <a16:creationId xmlns:a16="http://schemas.microsoft.com/office/drawing/2014/main" id="{20D42C25-3D21-C419-1412-23ED540FC6AA}"/>
              </a:ext>
            </a:extLst>
          </p:cNvPr>
          <p:cNvSpPr/>
          <p:nvPr/>
        </p:nvSpPr>
        <p:spPr>
          <a:xfrm>
            <a:off x="548640" y="168751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4" name="Rectangle: Rounded Corners 13">
            <a:extLst>
              <a:ext uri="{FF2B5EF4-FFF2-40B4-BE49-F238E27FC236}">
                <a16:creationId xmlns:a16="http://schemas.microsoft.com/office/drawing/2014/main" id="{AE6D8E5D-821A-B9E5-3ED5-417167B53887}"/>
              </a:ext>
            </a:extLst>
          </p:cNvPr>
          <p:cNvSpPr/>
          <p:nvPr/>
        </p:nvSpPr>
        <p:spPr>
          <a:xfrm>
            <a:off x="4320984" y="168751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1618694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372566-8FF8-A787-3EF1-46C979303D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BC2AF8-30DD-6FCF-DC96-1D0B8748E169}"/>
              </a:ext>
            </a:extLst>
          </p:cNvPr>
          <p:cNvSpPr>
            <a:spLocks noGrp="1"/>
          </p:cNvSpPr>
          <p:nvPr>
            <p:ph type="title"/>
          </p:nvPr>
        </p:nvSpPr>
        <p:spPr/>
        <p:txBody>
          <a:bodyPr/>
          <a:lstStyle/>
          <a:p>
            <a:r>
              <a:rPr lang="en-US" dirty="0"/>
              <a:t>Drawbacks</a:t>
            </a:r>
          </a:p>
        </p:txBody>
      </p:sp>
      <p:sp>
        <p:nvSpPr>
          <p:cNvPr id="3" name="Primary Context Box">
            <a:extLst>
              <a:ext uri="{FF2B5EF4-FFF2-40B4-BE49-F238E27FC236}">
                <a16:creationId xmlns:a16="http://schemas.microsoft.com/office/drawing/2014/main" id="{0AF0019F-E468-B863-DBF2-083E8CB4AA3F}"/>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Complexity</a:t>
            </a:r>
          </a:p>
        </p:txBody>
      </p:sp>
      <p:sp>
        <p:nvSpPr>
          <p:cNvPr id="4" name="Primary Context Box">
            <a:extLst>
              <a:ext uri="{FF2B5EF4-FFF2-40B4-BE49-F238E27FC236}">
                <a16:creationId xmlns:a16="http://schemas.microsoft.com/office/drawing/2014/main" id="{87821C66-3BE4-D594-9A9D-4B9CF21EDD81}"/>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Scalability</a:t>
            </a:r>
          </a:p>
        </p:txBody>
      </p:sp>
      <p:sp>
        <p:nvSpPr>
          <p:cNvPr id="5" name="Secondary Content Box">
            <a:extLst>
              <a:ext uri="{FF2B5EF4-FFF2-40B4-BE49-F238E27FC236}">
                <a16:creationId xmlns:a16="http://schemas.microsoft.com/office/drawing/2014/main" id="{FCAD3182-9CAE-506C-3AE0-A41E06987A7B}"/>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Subscriber Dependency</a:t>
            </a:r>
          </a:p>
        </p:txBody>
      </p:sp>
      <p:sp>
        <p:nvSpPr>
          <p:cNvPr id="6" name="Primary Context Box">
            <a:extLst>
              <a:ext uri="{FF2B5EF4-FFF2-40B4-BE49-F238E27FC236}">
                <a16:creationId xmlns:a16="http://schemas.microsoft.com/office/drawing/2014/main" id="{5D75F68B-A39A-63CA-5199-EA16F5038FA1}"/>
              </a:ext>
            </a:extLst>
          </p:cNvPr>
          <p:cNvSpPr/>
          <p:nvPr/>
        </p:nvSpPr>
        <p:spPr>
          <a:xfrm>
            <a:off x="548640" y="2871254"/>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Resource Utilization</a:t>
            </a:r>
          </a:p>
        </p:txBody>
      </p:sp>
      <p:sp>
        <p:nvSpPr>
          <p:cNvPr id="11" name="Rectangle: Rounded Corners 10">
            <a:extLst>
              <a:ext uri="{FF2B5EF4-FFF2-40B4-BE49-F238E27FC236}">
                <a16:creationId xmlns:a16="http://schemas.microsoft.com/office/drawing/2014/main" id="{FCDE6E68-3CF2-192A-5EA6-A12AA78BCEA9}"/>
              </a:ext>
            </a:extLst>
          </p:cNvPr>
          <p:cNvSpPr/>
          <p:nvPr/>
        </p:nvSpPr>
        <p:spPr>
          <a:xfrm>
            <a:off x="548640" y="168751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4" name="Rectangle: Rounded Corners 13">
            <a:extLst>
              <a:ext uri="{FF2B5EF4-FFF2-40B4-BE49-F238E27FC236}">
                <a16:creationId xmlns:a16="http://schemas.microsoft.com/office/drawing/2014/main" id="{0F708716-A89F-2FFE-7EA6-2B9CA65AEFF9}"/>
              </a:ext>
            </a:extLst>
          </p:cNvPr>
          <p:cNvSpPr/>
          <p:nvPr/>
        </p:nvSpPr>
        <p:spPr>
          <a:xfrm>
            <a:off x="4320984" y="168751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7" name="Rectangle: Rounded Corners 16">
            <a:extLst>
              <a:ext uri="{FF2B5EF4-FFF2-40B4-BE49-F238E27FC236}">
                <a16:creationId xmlns:a16="http://schemas.microsoft.com/office/drawing/2014/main" id="{BE75DD4E-4EB6-06AB-7772-9F13B78BC1ED}"/>
              </a:ext>
            </a:extLst>
          </p:cNvPr>
          <p:cNvSpPr/>
          <p:nvPr/>
        </p:nvSpPr>
        <p:spPr>
          <a:xfrm>
            <a:off x="8066088" y="1701038"/>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23805222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6CE70A-45B9-DF56-A90A-1024BC1F6D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42DB4F-223E-A0F1-7F6D-FAF2176196AB}"/>
              </a:ext>
            </a:extLst>
          </p:cNvPr>
          <p:cNvSpPr>
            <a:spLocks noGrp="1"/>
          </p:cNvSpPr>
          <p:nvPr>
            <p:ph type="title"/>
          </p:nvPr>
        </p:nvSpPr>
        <p:spPr/>
        <p:txBody>
          <a:bodyPr/>
          <a:lstStyle/>
          <a:p>
            <a:r>
              <a:rPr lang="en-US" dirty="0"/>
              <a:t>Drawbacks</a:t>
            </a:r>
          </a:p>
        </p:txBody>
      </p:sp>
      <p:sp>
        <p:nvSpPr>
          <p:cNvPr id="3" name="Primary Context Box">
            <a:extLst>
              <a:ext uri="{FF2B5EF4-FFF2-40B4-BE49-F238E27FC236}">
                <a16:creationId xmlns:a16="http://schemas.microsoft.com/office/drawing/2014/main" id="{755F2F67-D743-51B8-22CE-73554F7817F5}"/>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Complexity</a:t>
            </a:r>
          </a:p>
        </p:txBody>
      </p:sp>
      <p:sp>
        <p:nvSpPr>
          <p:cNvPr id="4" name="Primary Context Box">
            <a:extLst>
              <a:ext uri="{FF2B5EF4-FFF2-40B4-BE49-F238E27FC236}">
                <a16:creationId xmlns:a16="http://schemas.microsoft.com/office/drawing/2014/main" id="{F46F45B4-8C5E-033C-1DA3-1E2A6A31986F}"/>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Scalability</a:t>
            </a:r>
          </a:p>
        </p:txBody>
      </p:sp>
      <p:sp>
        <p:nvSpPr>
          <p:cNvPr id="5" name="Secondary Content Box">
            <a:extLst>
              <a:ext uri="{FF2B5EF4-FFF2-40B4-BE49-F238E27FC236}">
                <a16:creationId xmlns:a16="http://schemas.microsoft.com/office/drawing/2014/main" id="{DED70727-46BB-F92D-A8F7-AFC25A2816AE}"/>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Subscriber Dependency</a:t>
            </a:r>
          </a:p>
        </p:txBody>
      </p:sp>
      <p:sp>
        <p:nvSpPr>
          <p:cNvPr id="6" name="Primary Context Box">
            <a:extLst>
              <a:ext uri="{FF2B5EF4-FFF2-40B4-BE49-F238E27FC236}">
                <a16:creationId xmlns:a16="http://schemas.microsoft.com/office/drawing/2014/main" id="{2C00C42A-4F25-7B9E-B65F-F5B05039C848}"/>
              </a:ext>
            </a:extLst>
          </p:cNvPr>
          <p:cNvSpPr/>
          <p:nvPr/>
        </p:nvSpPr>
        <p:spPr>
          <a:xfrm>
            <a:off x="548640" y="2871254"/>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Resource Utilization</a:t>
            </a:r>
          </a:p>
        </p:txBody>
      </p:sp>
      <p:sp>
        <p:nvSpPr>
          <p:cNvPr id="7" name="Primary Context Box">
            <a:extLst>
              <a:ext uri="{FF2B5EF4-FFF2-40B4-BE49-F238E27FC236}">
                <a16:creationId xmlns:a16="http://schemas.microsoft.com/office/drawing/2014/main" id="{DE501EAE-6448-134F-4565-0FE991A068F7}"/>
              </a:ext>
            </a:extLst>
          </p:cNvPr>
          <p:cNvSpPr/>
          <p:nvPr/>
        </p:nvSpPr>
        <p:spPr>
          <a:xfrm>
            <a:off x="4311015" y="2850616"/>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Latency</a:t>
            </a:r>
          </a:p>
        </p:txBody>
      </p:sp>
      <p:sp>
        <p:nvSpPr>
          <p:cNvPr id="11" name="Rectangle: Rounded Corners 10">
            <a:extLst>
              <a:ext uri="{FF2B5EF4-FFF2-40B4-BE49-F238E27FC236}">
                <a16:creationId xmlns:a16="http://schemas.microsoft.com/office/drawing/2014/main" id="{509856D8-475A-8140-A53B-A094754A47FC}"/>
              </a:ext>
            </a:extLst>
          </p:cNvPr>
          <p:cNvSpPr/>
          <p:nvPr/>
        </p:nvSpPr>
        <p:spPr>
          <a:xfrm>
            <a:off x="548640" y="168751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4" name="Rectangle: Rounded Corners 13">
            <a:extLst>
              <a:ext uri="{FF2B5EF4-FFF2-40B4-BE49-F238E27FC236}">
                <a16:creationId xmlns:a16="http://schemas.microsoft.com/office/drawing/2014/main" id="{37A1A21E-CC82-811E-3BD9-BBBF60E14C31}"/>
              </a:ext>
            </a:extLst>
          </p:cNvPr>
          <p:cNvSpPr/>
          <p:nvPr/>
        </p:nvSpPr>
        <p:spPr>
          <a:xfrm>
            <a:off x="4320984" y="168751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7" name="Rectangle: Rounded Corners 16">
            <a:extLst>
              <a:ext uri="{FF2B5EF4-FFF2-40B4-BE49-F238E27FC236}">
                <a16:creationId xmlns:a16="http://schemas.microsoft.com/office/drawing/2014/main" id="{B6ACF6F7-8FA1-FECD-BDAD-D6756C719620}"/>
              </a:ext>
            </a:extLst>
          </p:cNvPr>
          <p:cNvSpPr/>
          <p:nvPr/>
        </p:nvSpPr>
        <p:spPr>
          <a:xfrm>
            <a:off x="8066088" y="1701038"/>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8" name="Rectangle: Rounded Corners 17">
            <a:extLst>
              <a:ext uri="{FF2B5EF4-FFF2-40B4-BE49-F238E27FC236}">
                <a16:creationId xmlns:a16="http://schemas.microsoft.com/office/drawing/2014/main" id="{ECA4D097-14A3-CE76-060C-B627A09B0187}"/>
              </a:ext>
            </a:extLst>
          </p:cNvPr>
          <p:cNvSpPr/>
          <p:nvPr/>
        </p:nvSpPr>
        <p:spPr>
          <a:xfrm>
            <a:off x="548640" y="2871254"/>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37157967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FB7C9E-CD6E-7AC8-0DE0-1A851719C9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404C3D-31F0-31B8-EDA0-99E7B3EE5EAC}"/>
              </a:ext>
            </a:extLst>
          </p:cNvPr>
          <p:cNvSpPr>
            <a:spLocks noGrp="1"/>
          </p:cNvSpPr>
          <p:nvPr>
            <p:ph type="title"/>
          </p:nvPr>
        </p:nvSpPr>
        <p:spPr/>
        <p:txBody>
          <a:bodyPr/>
          <a:lstStyle/>
          <a:p>
            <a:r>
              <a:rPr lang="en-US" dirty="0"/>
              <a:t>Drawbacks</a:t>
            </a:r>
          </a:p>
        </p:txBody>
      </p:sp>
      <p:sp>
        <p:nvSpPr>
          <p:cNvPr id="3" name="Primary Context Box">
            <a:extLst>
              <a:ext uri="{FF2B5EF4-FFF2-40B4-BE49-F238E27FC236}">
                <a16:creationId xmlns:a16="http://schemas.microsoft.com/office/drawing/2014/main" id="{8896B2F7-DEE7-7DC3-0B5C-23B5E7685933}"/>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Complexity</a:t>
            </a:r>
          </a:p>
        </p:txBody>
      </p:sp>
      <p:sp>
        <p:nvSpPr>
          <p:cNvPr id="4" name="Primary Context Box">
            <a:extLst>
              <a:ext uri="{FF2B5EF4-FFF2-40B4-BE49-F238E27FC236}">
                <a16:creationId xmlns:a16="http://schemas.microsoft.com/office/drawing/2014/main" id="{BA1D41F4-97D9-7E56-B2A9-077E885BC94B}"/>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Scalability</a:t>
            </a:r>
          </a:p>
        </p:txBody>
      </p:sp>
      <p:sp>
        <p:nvSpPr>
          <p:cNvPr id="5" name="Secondary Content Box">
            <a:extLst>
              <a:ext uri="{FF2B5EF4-FFF2-40B4-BE49-F238E27FC236}">
                <a16:creationId xmlns:a16="http://schemas.microsoft.com/office/drawing/2014/main" id="{324F9DBF-EDEC-EB63-0E9B-8957C4398BE7}"/>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Subscriber Dependency</a:t>
            </a:r>
          </a:p>
        </p:txBody>
      </p:sp>
      <p:sp>
        <p:nvSpPr>
          <p:cNvPr id="6" name="Primary Context Box">
            <a:extLst>
              <a:ext uri="{FF2B5EF4-FFF2-40B4-BE49-F238E27FC236}">
                <a16:creationId xmlns:a16="http://schemas.microsoft.com/office/drawing/2014/main" id="{FA5CE251-20C5-7D33-8543-30B570FA1761}"/>
              </a:ext>
            </a:extLst>
          </p:cNvPr>
          <p:cNvSpPr/>
          <p:nvPr/>
        </p:nvSpPr>
        <p:spPr>
          <a:xfrm>
            <a:off x="548640" y="2871254"/>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Resource Utilization</a:t>
            </a:r>
          </a:p>
        </p:txBody>
      </p:sp>
      <p:sp>
        <p:nvSpPr>
          <p:cNvPr id="7" name="Primary Context Box">
            <a:extLst>
              <a:ext uri="{FF2B5EF4-FFF2-40B4-BE49-F238E27FC236}">
                <a16:creationId xmlns:a16="http://schemas.microsoft.com/office/drawing/2014/main" id="{7209E644-2AD8-CB03-4ACC-0044B8599177}"/>
              </a:ext>
            </a:extLst>
          </p:cNvPr>
          <p:cNvSpPr/>
          <p:nvPr/>
        </p:nvSpPr>
        <p:spPr>
          <a:xfrm>
            <a:off x="4311015" y="2850616"/>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Latency</a:t>
            </a:r>
          </a:p>
        </p:txBody>
      </p:sp>
      <p:sp>
        <p:nvSpPr>
          <p:cNvPr id="8" name="Secondary Content Box">
            <a:extLst>
              <a:ext uri="{FF2B5EF4-FFF2-40B4-BE49-F238E27FC236}">
                <a16:creationId xmlns:a16="http://schemas.microsoft.com/office/drawing/2014/main" id="{2EA0E42A-54FA-48F9-3E35-C5975AC20FB8}"/>
              </a:ext>
            </a:extLst>
          </p:cNvPr>
          <p:cNvSpPr/>
          <p:nvPr/>
        </p:nvSpPr>
        <p:spPr>
          <a:xfrm>
            <a:off x="8066088" y="286835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solidFill>
              </a:rPr>
              <a:t>Error Handling</a:t>
            </a:r>
          </a:p>
        </p:txBody>
      </p:sp>
      <p:sp>
        <p:nvSpPr>
          <p:cNvPr id="11" name="Rectangle: Rounded Corners 10">
            <a:extLst>
              <a:ext uri="{FF2B5EF4-FFF2-40B4-BE49-F238E27FC236}">
                <a16:creationId xmlns:a16="http://schemas.microsoft.com/office/drawing/2014/main" id="{CC794B79-137E-3452-A8EC-86668651199E}"/>
              </a:ext>
            </a:extLst>
          </p:cNvPr>
          <p:cNvSpPr/>
          <p:nvPr/>
        </p:nvSpPr>
        <p:spPr>
          <a:xfrm>
            <a:off x="548640" y="168751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4" name="Rectangle: Rounded Corners 13">
            <a:extLst>
              <a:ext uri="{FF2B5EF4-FFF2-40B4-BE49-F238E27FC236}">
                <a16:creationId xmlns:a16="http://schemas.microsoft.com/office/drawing/2014/main" id="{FA29A046-22EE-2451-4B24-5884946BF0BF}"/>
              </a:ext>
            </a:extLst>
          </p:cNvPr>
          <p:cNvSpPr/>
          <p:nvPr/>
        </p:nvSpPr>
        <p:spPr>
          <a:xfrm>
            <a:off x="4320984" y="168751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7" name="Rectangle: Rounded Corners 16">
            <a:extLst>
              <a:ext uri="{FF2B5EF4-FFF2-40B4-BE49-F238E27FC236}">
                <a16:creationId xmlns:a16="http://schemas.microsoft.com/office/drawing/2014/main" id="{5BBEB4A3-B8A7-D3F2-473C-F2F5BC365733}"/>
              </a:ext>
            </a:extLst>
          </p:cNvPr>
          <p:cNvSpPr/>
          <p:nvPr/>
        </p:nvSpPr>
        <p:spPr>
          <a:xfrm>
            <a:off x="8066088" y="1701038"/>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8" name="Rectangle: Rounded Corners 17">
            <a:extLst>
              <a:ext uri="{FF2B5EF4-FFF2-40B4-BE49-F238E27FC236}">
                <a16:creationId xmlns:a16="http://schemas.microsoft.com/office/drawing/2014/main" id="{0D8C8297-6974-6E5E-09D5-7A1691AFA4AC}"/>
              </a:ext>
            </a:extLst>
          </p:cNvPr>
          <p:cNvSpPr/>
          <p:nvPr/>
        </p:nvSpPr>
        <p:spPr>
          <a:xfrm>
            <a:off x="548640" y="2871254"/>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9" name="Rectangle: Rounded Corners 18">
            <a:extLst>
              <a:ext uri="{FF2B5EF4-FFF2-40B4-BE49-F238E27FC236}">
                <a16:creationId xmlns:a16="http://schemas.microsoft.com/office/drawing/2014/main" id="{069A0053-7DA5-3387-DD43-0488DFA7D44B}"/>
              </a:ext>
            </a:extLst>
          </p:cNvPr>
          <p:cNvSpPr/>
          <p:nvPr/>
        </p:nvSpPr>
        <p:spPr>
          <a:xfrm>
            <a:off x="4311015" y="2850616"/>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18272870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D1FC63-B520-BFF6-A142-830C605AE9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FBF0CA-F3D9-A62C-9454-CE2CC7C8CCD9}"/>
              </a:ext>
            </a:extLst>
          </p:cNvPr>
          <p:cNvSpPr>
            <a:spLocks noGrp="1"/>
          </p:cNvSpPr>
          <p:nvPr>
            <p:ph type="title"/>
          </p:nvPr>
        </p:nvSpPr>
        <p:spPr/>
        <p:txBody>
          <a:bodyPr/>
          <a:lstStyle/>
          <a:p>
            <a:r>
              <a:rPr lang="en-US" dirty="0"/>
              <a:t>Use Cases</a:t>
            </a:r>
          </a:p>
        </p:txBody>
      </p:sp>
      <p:sp>
        <p:nvSpPr>
          <p:cNvPr id="3" name="Primary Context Box">
            <a:extLst>
              <a:ext uri="{FF2B5EF4-FFF2-40B4-BE49-F238E27FC236}">
                <a16:creationId xmlns:a16="http://schemas.microsoft.com/office/drawing/2014/main" id="{70573771-CB33-F08F-2BBA-2D91D89D92DC}"/>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Broadcasting Events</a:t>
            </a:r>
          </a:p>
        </p:txBody>
      </p:sp>
      <p:sp>
        <p:nvSpPr>
          <p:cNvPr id="4" name="Primary Context Box">
            <a:extLst>
              <a:ext uri="{FF2B5EF4-FFF2-40B4-BE49-F238E27FC236}">
                <a16:creationId xmlns:a16="http://schemas.microsoft.com/office/drawing/2014/main" id="{3BD0E69C-088A-511F-BA81-010FE7E47AC5}"/>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Real-Time Data Feeds</a:t>
            </a:r>
          </a:p>
        </p:txBody>
      </p:sp>
      <p:sp>
        <p:nvSpPr>
          <p:cNvPr id="5" name="Secondary Content Box">
            <a:extLst>
              <a:ext uri="{FF2B5EF4-FFF2-40B4-BE49-F238E27FC236}">
                <a16:creationId xmlns:a16="http://schemas.microsoft.com/office/drawing/2014/main" id="{628D9B59-9664-FAC8-DECB-D0E4128B142F}"/>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Alert Systems</a:t>
            </a:r>
          </a:p>
        </p:txBody>
      </p:sp>
    </p:spTree>
    <p:extLst>
      <p:ext uri="{BB962C8B-B14F-4D97-AF65-F5344CB8AC3E}">
        <p14:creationId xmlns:p14="http://schemas.microsoft.com/office/powerpoint/2010/main" val="2577178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15" descr="A screen shot of a computer&#10;&#10;AI-generated content may be incorrect.">
            <a:extLst>
              <a:ext uri="{FF2B5EF4-FFF2-40B4-BE49-F238E27FC236}">
                <a16:creationId xmlns:a16="http://schemas.microsoft.com/office/drawing/2014/main" id="{8EABFD3F-7BA7-461E-BE94-E04FF5D0C211}"/>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5288096" y="760371"/>
            <a:ext cx="5001658" cy="5568597"/>
          </a:xfrm>
        </p:spPr>
      </p:pic>
      <p:sp>
        <p:nvSpPr>
          <p:cNvPr id="5" name="Primary Context Box">
            <a:extLst>
              <a:ext uri="{FF2B5EF4-FFF2-40B4-BE49-F238E27FC236}">
                <a16:creationId xmlns:a16="http://schemas.microsoft.com/office/drawing/2014/main" id="{9E28BDED-B48A-7F72-2F8D-1426E01E2537}"/>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14" name="Title 3">
            <a:extLst>
              <a:ext uri="{FF2B5EF4-FFF2-40B4-BE49-F238E27FC236}">
                <a16:creationId xmlns:a16="http://schemas.microsoft.com/office/drawing/2014/main" id="{9BFA1593-4C80-76D7-15BC-A6E7AED1FED4}"/>
              </a:ext>
            </a:extLst>
          </p:cNvPr>
          <p:cNvSpPr>
            <a:spLocks noGrp="1"/>
          </p:cNvSpPr>
          <p:nvPr>
            <p:ph type="title"/>
          </p:nvPr>
        </p:nvSpPr>
        <p:spPr>
          <a:xfrm>
            <a:off x="548640" y="457200"/>
            <a:ext cx="3575304" cy="591312"/>
          </a:xfrm>
        </p:spPr>
        <p:txBody>
          <a:bodyPr/>
          <a:lstStyle/>
          <a:p>
            <a:r>
              <a:rPr lang="en-US" dirty="0"/>
              <a:t>Demonstration</a:t>
            </a:r>
          </a:p>
        </p:txBody>
      </p:sp>
    </p:spTree>
    <p:extLst>
      <p:ext uri="{BB962C8B-B14F-4D97-AF65-F5344CB8AC3E}">
        <p14:creationId xmlns:p14="http://schemas.microsoft.com/office/powerpoint/2010/main" val="16435121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7AF13-26CF-A669-8203-A22F6F52BC21}"/>
            </a:ext>
          </a:extLst>
        </p:cNvPr>
        <p:cNvGrpSpPr/>
        <p:nvPr/>
      </p:nvGrpSpPr>
      <p:grpSpPr>
        <a:xfrm>
          <a:off x="0" y="0"/>
          <a:ext cx="0" cy="0"/>
          <a:chOff x="0" y="0"/>
          <a:chExt cx="0" cy="0"/>
        </a:xfrm>
      </p:grpSpPr>
      <p:pic>
        <p:nvPicPr>
          <p:cNvPr id="16" name="Content Placeholder 15" descr="A screen shot of a computer&#10;&#10;AI-generated content may be incorrect.">
            <a:extLst>
              <a:ext uri="{FF2B5EF4-FFF2-40B4-BE49-F238E27FC236}">
                <a16:creationId xmlns:a16="http://schemas.microsoft.com/office/drawing/2014/main" id="{713C37A9-448A-FA6D-17B1-AC7134BE73C6}"/>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5288096" y="760371"/>
            <a:ext cx="5001658" cy="5568597"/>
          </a:xfrm>
        </p:spPr>
      </p:pic>
      <p:sp>
        <p:nvSpPr>
          <p:cNvPr id="5" name="Primary Context Box">
            <a:extLst>
              <a:ext uri="{FF2B5EF4-FFF2-40B4-BE49-F238E27FC236}">
                <a16:creationId xmlns:a16="http://schemas.microsoft.com/office/drawing/2014/main" id="{021A4981-2E37-EEBA-06C7-932CFA4F01C3}"/>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1CDB0C2E-4F96-C58D-A50F-47D158AD1E99}"/>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Topic</a:t>
            </a:r>
          </a:p>
        </p:txBody>
      </p:sp>
      <p:sp>
        <p:nvSpPr>
          <p:cNvPr id="7" name="Rectangle: Rounded Corners 6">
            <a:extLst>
              <a:ext uri="{FF2B5EF4-FFF2-40B4-BE49-F238E27FC236}">
                <a16:creationId xmlns:a16="http://schemas.microsoft.com/office/drawing/2014/main" id="{159DD7FB-26D8-AD71-725E-448F2CA8DA3D}"/>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4" name="Title 3">
            <a:extLst>
              <a:ext uri="{FF2B5EF4-FFF2-40B4-BE49-F238E27FC236}">
                <a16:creationId xmlns:a16="http://schemas.microsoft.com/office/drawing/2014/main" id="{6ABFBABE-8714-9642-D20A-DF5BC9513D37}"/>
              </a:ext>
            </a:extLst>
          </p:cNvPr>
          <p:cNvSpPr>
            <a:spLocks noGrp="1"/>
          </p:cNvSpPr>
          <p:nvPr>
            <p:ph type="title"/>
          </p:nvPr>
        </p:nvSpPr>
        <p:spPr>
          <a:xfrm>
            <a:off x="548640" y="457200"/>
            <a:ext cx="3575304" cy="591312"/>
          </a:xfrm>
        </p:spPr>
        <p:txBody>
          <a:bodyPr/>
          <a:lstStyle/>
          <a:p>
            <a:r>
              <a:rPr lang="en-US" dirty="0"/>
              <a:t>Demonstration</a:t>
            </a:r>
          </a:p>
        </p:txBody>
      </p:sp>
    </p:spTree>
    <p:extLst>
      <p:ext uri="{BB962C8B-B14F-4D97-AF65-F5344CB8AC3E}">
        <p14:creationId xmlns:p14="http://schemas.microsoft.com/office/powerpoint/2010/main" val="39316042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descr="A computer screen shot of a code&#10;&#10;AI-generated content may be incorrect.">
            <a:extLst>
              <a:ext uri="{FF2B5EF4-FFF2-40B4-BE49-F238E27FC236}">
                <a16:creationId xmlns:a16="http://schemas.microsoft.com/office/drawing/2014/main" id="{0FAA363A-192B-3828-F057-219D338562B9}"/>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4459591" y="1675374"/>
            <a:ext cx="7030431" cy="3324689"/>
          </a:xfrm>
        </p:spPr>
      </p:pic>
      <p:sp>
        <p:nvSpPr>
          <p:cNvPr id="5" name="Primary Context Box">
            <a:extLst>
              <a:ext uri="{FF2B5EF4-FFF2-40B4-BE49-F238E27FC236}">
                <a16:creationId xmlns:a16="http://schemas.microsoft.com/office/drawing/2014/main" id="{A9ED9BF4-7DD3-2855-8506-155F8CF5E492}"/>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E430FC34-54A7-B9C9-B6F2-2AF786E57068}"/>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Topic</a:t>
            </a:r>
          </a:p>
        </p:txBody>
      </p:sp>
      <p:sp>
        <p:nvSpPr>
          <p:cNvPr id="7" name="Rectangle: Rounded Corners 6">
            <a:extLst>
              <a:ext uri="{FF2B5EF4-FFF2-40B4-BE49-F238E27FC236}">
                <a16:creationId xmlns:a16="http://schemas.microsoft.com/office/drawing/2014/main" id="{DC5EC4E7-0A37-F88B-D61B-3EBAD3958B9B}"/>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36F5A717-1396-0B27-850A-3BDCDA73C229}"/>
              </a:ext>
            </a:extLst>
          </p:cNvPr>
          <p:cNvSpPr>
            <a:spLocks noGrp="1"/>
          </p:cNvSpPr>
          <p:nvPr>
            <p:ph type="title"/>
          </p:nvPr>
        </p:nvSpPr>
        <p:spPr>
          <a:xfrm>
            <a:off x="548640" y="457200"/>
            <a:ext cx="3575304" cy="591312"/>
          </a:xfrm>
        </p:spPr>
        <p:txBody>
          <a:bodyPr/>
          <a:lstStyle/>
          <a:p>
            <a:r>
              <a:rPr lang="en-US" dirty="0"/>
              <a:t>Demonstration</a:t>
            </a:r>
          </a:p>
        </p:txBody>
      </p:sp>
    </p:spTree>
    <p:extLst>
      <p:ext uri="{BB962C8B-B14F-4D97-AF65-F5344CB8AC3E}">
        <p14:creationId xmlns:p14="http://schemas.microsoft.com/office/powerpoint/2010/main" val="1675653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D7B07C-2BB0-4571-8453-FC8F9C967FBD}"/>
            </a:ext>
          </a:extLst>
        </p:cNvPr>
        <p:cNvGrpSpPr/>
        <p:nvPr/>
      </p:nvGrpSpPr>
      <p:grpSpPr>
        <a:xfrm>
          <a:off x="0" y="0"/>
          <a:ext cx="0" cy="0"/>
          <a:chOff x="0" y="0"/>
          <a:chExt cx="0" cy="0"/>
        </a:xfrm>
      </p:grpSpPr>
      <p:pic>
        <p:nvPicPr>
          <p:cNvPr id="12" name="Content Placeholder 11" descr="A computer screen shot of a code&#10;&#10;AI-generated content may be incorrect.">
            <a:extLst>
              <a:ext uri="{FF2B5EF4-FFF2-40B4-BE49-F238E27FC236}">
                <a16:creationId xmlns:a16="http://schemas.microsoft.com/office/drawing/2014/main" id="{E46816FB-4A23-4A11-7C8E-E5050E17B177}"/>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4459591" y="1675374"/>
            <a:ext cx="7030431" cy="3324689"/>
          </a:xfrm>
        </p:spPr>
      </p:pic>
      <p:sp>
        <p:nvSpPr>
          <p:cNvPr id="5" name="Primary Context Box">
            <a:extLst>
              <a:ext uri="{FF2B5EF4-FFF2-40B4-BE49-F238E27FC236}">
                <a16:creationId xmlns:a16="http://schemas.microsoft.com/office/drawing/2014/main" id="{976692EF-02C5-E803-D7B9-7DF2FA704458}"/>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1455107F-4A06-D89D-5D2D-7415A62EFCA9}"/>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Topic</a:t>
            </a:r>
          </a:p>
        </p:txBody>
      </p:sp>
      <p:sp>
        <p:nvSpPr>
          <p:cNvPr id="7" name="Rectangle: Rounded Corners 6">
            <a:extLst>
              <a:ext uri="{FF2B5EF4-FFF2-40B4-BE49-F238E27FC236}">
                <a16:creationId xmlns:a16="http://schemas.microsoft.com/office/drawing/2014/main" id="{3075AF33-CFE8-26F7-2E39-99EF6C83F2A3}"/>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AF1D746E-F8B7-579F-F49E-D0A0AD0585E2}"/>
              </a:ext>
            </a:extLst>
          </p:cNvPr>
          <p:cNvSpPr>
            <a:spLocks noGrp="1"/>
          </p:cNvSpPr>
          <p:nvPr>
            <p:ph type="title"/>
          </p:nvPr>
        </p:nvSpPr>
        <p:spPr>
          <a:xfrm>
            <a:off x="548640" y="457200"/>
            <a:ext cx="3575304" cy="591312"/>
          </a:xfrm>
        </p:spPr>
        <p:txBody>
          <a:bodyPr/>
          <a:lstStyle/>
          <a:p>
            <a:r>
              <a:rPr lang="en-US" dirty="0"/>
              <a:t>Demonstration</a:t>
            </a:r>
          </a:p>
        </p:txBody>
      </p:sp>
      <p:sp>
        <p:nvSpPr>
          <p:cNvPr id="2" name="Primary Context Box">
            <a:extLst>
              <a:ext uri="{FF2B5EF4-FFF2-40B4-BE49-F238E27FC236}">
                <a16:creationId xmlns:a16="http://schemas.microsoft.com/office/drawing/2014/main" id="{73EFB0A3-A108-68FE-CB7C-E65A03903407}"/>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Subscriptions</a:t>
            </a:r>
          </a:p>
        </p:txBody>
      </p:sp>
      <p:sp>
        <p:nvSpPr>
          <p:cNvPr id="3" name="Rectangle: Rounded Corners 2">
            <a:extLst>
              <a:ext uri="{FF2B5EF4-FFF2-40B4-BE49-F238E27FC236}">
                <a16:creationId xmlns:a16="http://schemas.microsoft.com/office/drawing/2014/main" id="{47B2364C-E5F3-38C0-CB2E-8D4C8585FA1A}"/>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cxnSp>
        <p:nvCxnSpPr>
          <p:cNvPr id="4" name="Straight Connector 3">
            <a:extLst>
              <a:ext uri="{FF2B5EF4-FFF2-40B4-BE49-F238E27FC236}">
                <a16:creationId xmlns:a16="http://schemas.microsoft.com/office/drawing/2014/main" id="{A0D8EF0F-21CE-F787-09B8-169B9CF02B9B}"/>
              </a:ext>
            </a:extLst>
          </p:cNvPr>
          <p:cNvCxnSpPr/>
          <p:nvPr/>
        </p:nvCxnSpPr>
        <p:spPr>
          <a:xfrm>
            <a:off x="4980597" y="4179997"/>
            <a:ext cx="2430683" cy="0"/>
          </a:xfrm>
          <a:prstGeom prst="line">
            <a:avLst/>
          </a:prstGeom>
          <a:ln w="57150">
            <a:solidFill>
              <a:srgbClr val="DC2626"/>
            </a:solidFill>
          </a:ln>
        </p:spPr>
        <p:style>
          <a:lnRef idx="1">
            <a:schemeClr val="accent1"/>
          </a:lnRef>
          <a:fillRef idx="0">
            <a:schemeClr val="accent1"/>
          </a:fillRef>
          <a:effectRef idx="0">
            <a:schemeClr val="accent1"/>
          </a:effectRef>
          <a:fontRef idx="minor">
            <a:schemeClr val="tx1"/>
          </a:fontRef>
        </p:style>
      </p:cxnSp>
      <p:pic>
        <p:nvPicPr>
          <p:cNvPr id="13" name="Picture 12" descr="A screenshot of a computer code&#10;&#10;AI-generated content may be incorrect.">
            <a:extLst>
              <a:ext uri="{FF2B5EF4-FFF2-40B4-BE49-F238E27FC236}">
                <a16:creationId xmlns:a16="http://schemas.microsoft.com/office/drawing/2014/main" id="{C3B97A95-2699-DD8E-C8D3-304BF5904B7D}"/>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833290" y="550338"/>
            <a:ext cx="5155979" cy="5757323"/>
          </a:xfrm>
          <a:prstGeom prst="rect">
            <a:avLst/>
          </a:prstGeom>
        </p:spPr>
      </p:pic>
    </p:spTree>
    <p:extLst>
      <p:ext uri="{BB962C8B-B14F-4D97-AF65-F5344CB8AC3E}">
        <p14:creationId xmlns:p14="http://schemas.microsoft.com/office/powerpoint/2010/main" val="694238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mph" presetSubtype="0" nodeType="clickEffect">
                                  <p:stCondLst>
                                    <p:cond delay="0"/>
                                  </p:stCondLst>
                                  <p:childTnLst>
                                    <p:set>
                                      <p:cBhvr>
                                        <p:cTn id="11" dur="indefinite"/>
                                        <p:tgtEl>
                                          <p:spTgt spid="4"/>
                                        </p:tgtEl>
                                        <p:attrNameLst>
                                          <p:attrName>style.opacity</p:attrName>
                                        </p:attrNameLst>
                                      </p:cBhvr>
                                      <p:to>
                                        <p:strVal val="0.25"/>
                                      </p:to>
                                    </p:set>
                                    <p:animEffect filter="image" prLst="opacity: 0.25">
                                      <p:cBhvr rctx="IE">
                                        <p:cTn id="12" dur="indefinite"/>
                                        <p:tgtEl>
                                          <p:spTgt spid="4"/>
                                        </p:tgtEl>
                                      </p:cBhvr>
                                    </p:animEffect>
                                  </p:childTnLst>
                                </p:cTn>
                              </p:par>
                              <p:par>
                                <p:cTn id="13" presetID="9" presetClass="emph" presetSubtype="0" nodeType="withEffect">
                                  <p:stCondLst>
                                    <p:cond delay="0"/>
                                  </p:stCondLst>
                                  <p:childTnLst>
                                    <p:set>
                                      <p:cBhvr>
                                        <p:cTn id="14" dur="indefinite"/>
                                        <p:tgtEl>
                                          <p:spTgt spid="12"/>
                                        </p:tgtEl>
                                        <p:attrNameLst>
                                          <p:attrName>style.opacity</p:attrName>
                                        </p:attrNameLst>
                                      </p:cBhvr>
                                      <p:to>
                                        <p:strVal val="0.25"/>
                                      </p:to>
                                    </p:set>
                                    <p:animEffect filter="image" prLst="opacity: 0.25">
                                      <p:cBhvr rctx="IE">
                                        <p:cTn id="15" dur="indefinite"/>
                                        <p:tgtEl>
                                          <p:spTgt spid="12"/>
                                        </p:tgtEl>
                                      </p:cBhvr>
                                    </p:animEffect>
                                  </p:childTnLst>
                                </p:cTn>
                              </p:par>
                              <p:par>
                                <p:cTn id="16" presetID="53" presetClass="entr" presetSubtype="16"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15" descr="A screenshot of a computer program&#10;&#10;AI-generated content may be incorrect.">
            <a:extLst>
              <a:ext uri="{FF2B5EF4-FFF2-40B4-BE49-F238E27FC236}">
                <a16:creationId xmlns:a16="http://schemas.microsoft.com/office/drawing/2014/main" id="{BD834FD9-973A-D64F-4A81-0E2E96EBAB86}"/>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4306888" y="991957"/>
            <a:ext cx="7335837" cy="4691523"/>
          </a:xfrm>
        </p:spPr>
      </p:pic>
      <p:sp>
        <p:nvSpPr>
          <p:cNvPr id="5" name="Primary Context Box">
            <a:extLst>
              <a:ext uri="{FF2B5EF4-FFF2-40B4-BE49-F238E27FC236}">
                <a16:creationId xmlns:a16="http://schemas.microsoft.com/office/drawing/2014/main" id="{731C9744-A022-89DD-3F0E-2307A5E17C1E}"/>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AC0266BA-4308-FBFF-DE16-E861D09FD2AB}"/>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Topic</a:t>
            </a:r>
          </a:p>
        </p:txBody>
      </p:sp>
      <p:sp>
        <p:nvSpPr>
          <p:cNvPr id="7" name="Rectangle: Rounded Corners 6">
            <a:extLst>
              <a:ext uri="{FF2B5EF4-FFF2-40B4-BE49-F238E27FC236}">
                <a16:creationId xmlns:a16="http://schemas.microsoft.com/office/drawing/2014/main" id="{9528FE1E-FE62-FC57-4415-E4DF215BDD60}"/>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86F8AB5C-4C7B-2482-F88A-4C9E10711B17}"/>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3BFC2395-047B-DBA9-E555-82BEFF8A525B}"/>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Subscriptions</a:t>
            </a:r>
          </a:p>
        </p:txBody>
      </p:sp>
      <p:sp>
        <p:nvSpPr>
          <p:cNvPr id="10" name="Rectangle: Rounded Corners 9">
            <a:extLst>
              <a:ext uri="{FF2B5EF4-FFF2-40B4-BE49-F238E27FC236}">
                <a16:creationId xmlns:a16="http://schemas.microsoft.com/office/drawing/2014/main" id="{CFB525B6-9317-D591-E8B0-4817C6C7A7C7}"/>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25B0BFCF-3FE6-EE1C-4607-4946E2D4116A}"/>
              </a:ext>
            </a:extLst>
          </p:cNvPr>
          <p:cNvSpPr/>
          <p:nvPr/>
        </p:nvSpPr>
        <p:spPr>
          <a:xfrm>
            <a:off x="548254"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Message Publisher</a:t>
            </a:r>
          </a:p>
        </p:txBody>
      </p:sp>
      <p:sp>
        <p:nvSpPr>
          <p:cNvPr id="12" name="Rectangle: Rounded Corners 11">
            <a:extLst>
              <a:ext uri="{FF2B5EF4-FFF2-40B4-BE49-F238E27FC236}">
                <a16:creationId xmlns:a16="http://schemas.microsoft.com/office/drawing/2014/main" id="{94F2964A-B661-541D-5AFB-1CEF5CF3A14F}"/>
              </a:ext>
            </a:extLst>
          </p:cNvPr>
          <p:cNvSpPr/>
          <p:nvPr/>
        </p:nvSpPr>
        <p:spPr>
          <a:xfrm>
            <a:off x="548255"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3" name="Primary Context Box">
            <a:extLst>
              <a:ext uri="{FF2B5EF4-FFF2-40B4-BE49-F238E27FC236}">
                <a16:creationId xmlns:a16="http://schemas.microsoft.com/office/drawing/2014/main" id="{207C954B-1131-F285-47BD-3C39A9A8C78C}"/>
              </a:ext>
            </a:extLst>
          </p:cNvPr>
          <p:cNvSpPr/>
          <p:nvPr/>
        </p:nvSpPr>
        <p:spPr>
          <a:xfrm>
            <a:off x="548254" y="3558451"/>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Subscriber Helper</a:t>
            </a:r>
          </a:p>
        </p:txBody>
      </p:sp>
      <p:sp>
        <p:nvSpPr>
          <p:cNvPr id="14" name="Rectangle: Rounded Corners 13">
            <a:extLst>
              <a:ext uri="{FF2B5EF4-FFF2-40B4-BE49-F238E27FC236}">
                <a16:creationId xmlns:a16="http://schemas.microsoft.com/office/drawing/2014/main" id="{502AB834-A69A-E757-D31E-F551F54E78AD}"/>
              </a:ext>
            </a:extLst>
          </p:cNvPr>
          <p:cNvSpPr/>
          <p:nvPr/>
        </p:nvSpPr>
        <p:spPr>
          <a:xfrm>
            <a:off x="548254" y="2933243"/>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18609070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69F86-118A-0F08-8294-CFDD5249E5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5C870E-27EB-E96D-6F66-0F6B90168116}"/>
              </a:ext>
            </a:extLst>
          </p:cNvPr>
          <p:cNvSpPr>
            <a:spLocks noGrp="1"/>
          </p:cNvSpPr>
          <p:nvPr>
            <p:ph type="title"/>
          </p:nvPr>
        </p:nvSpPr>
        <p:spPr/>
        <p:txBody>
          <a:bodyPr>
            <a:normAutofit/>
          </a:bodyPr>
          <a:lstStyle/>
          <a:p>
            <a:r>
              <a:rPr lang="en-US" dirty="0"/>
              <a:t>What is Point-to-Point Messaging</a:t>
            </a:r>
          </a:p>
        </p:txBody>
      </p:sp>
      <p:sp>
        <p:nvSpPr>
          <p:cNvPr id="3" name="Primary Context Box">
            <a:extLst>
              <a:ext uri="{FF2B5EF4-FFF2-40B4-BE49-F238E27FC236}">
                <a16:creationId xmlns:a16="http://schemas.microsoft.com/office/drawing/2014/main" id="{F4A35A1A-F1C9-5787-D115-E3D4C9BFEDFF}"/>
              </a:ext>
            </a:extLst>
          </p:cNvPr>
          <p:cNvSpPr/>
          <p:nvPr/>
        </p:nvSpPr>
        <p:spPr>
          <a:xfrm>
            <a:off x="1178332" y="2498725"/>
            <a:ext cx="4553977" cy="1858963"/>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2"/>
                </a:solidFill>
              </a:rPr>
              <a:t>Message sent from one sender to receiver</a:t>
            </a:r>
          </a:p>
        </p:txBody>
      </p:sp>
      <p:sp>
        <p:nvSpPr>
          <p:cNvPr id="4" name="Secondary Content Box">
            <a:extLst>
              <a:ext uri="{FF2B5EF4-FFF2-40B4-BE49-F238E27FC236}">
                <a16:creationId xmlns:a16="http://schemas.microsoft.com/office/drawing/2014/main" id="{49A20458-A20F-A955-6B97-5B4341DBB087}"/>
              </a:ext>
            </a:extLst>
          </p:cNvPr>
          <p:cNvSpPr/>
          <p:nvPr/>
        </p:nvSpPr>
        <p:spPr>
          <a:xfrm>
            <a:off x="6459690" y="2498724"/>
            <a:ext cx="4515485" cy="1858963"/>
          </a:xfrm>
          <a:prstGeom prst="roundRect">
            <a:avLst>
              <a:gd name="adj" fmla="val 16667"/>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2"/>
                </a:solidFill>
              </a:rPr>
              <a:t>Straightforward, reliable way to send messages</a:t>
            </a:r>
          </a:p>
        </p:txBody>
      </p:sp>
    </p:spTree>
    <p:extLst>
      <p:ext uri="{BB962C8B-B14F-4D97-AF65-F5344CB8AC3E}">
        <p14:creationId xmlns:p14="http://schemas.microsoft.com/office/powerpoint/2010/main" val="17172613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Content Placeholder 17" descr="A computer code on a white background&#10;&#10;AI-generated content may be incorrect.">
            <a:extLst>
              <a:ext uri="{FF2B5EF4-FFF2-40B4-BE49-F238E27FC236}">
                <a16:creationId xmlns:a16="http://schemas.microsoft.com/office/drawing/2014/main" id="{EA074B92-80CF-29F5-7ED1-69EDEAD5E3A5}"/>
              </a:ext>
            </a:extLst>
          </p:cNvPr>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4306888" y="1682828"/>
            <a:ext cx="7335837" cy="1436916"/>
          </a:xfrm>
        </p:spPr>
      </p:pic>
      <p:sp>
        <p:nvSpPr>
          <p:cNvPr id="5" name="Primary Context Box">
            <a:extLst>
              <a:ext uri="{FF2B5EF4-FFF2-40B4-BE49-F238E27FC236}">
                <a16:creationId xmlns:a16="http://schemas.microsoft.com/office/drawing/2014/main" id="{9BDB96F5-B422-F5B3-B132-3E94EE49330D}"/>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9CABA782-6506-10E7-E258-DC0740DF2E90}"/>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Topic</a:t>
            </a:r>
          </a:p>
        </p:txBody>
      </p:sp>
      <p:sp>
        <p:nvSpPr>
          <p:cNvPr id="7" name="Rectangle: Rounded Corners 6">
            <a:extLst>
              <a:ext uri="{FF2B5EF4-FFF2-40B4-BE49-F238E27FC236}">
                <a16:creationId xmlns:a16="http://schemas.microsoft.com/office/drawing/2014/main" id="{46945403-AEB9-6691-966C-5AF845850B6C}"/>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BC294F77-20B9-6487-D871-A9654BF18861}"/>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10C32834-6019-A2F7-ACD3-3CECA7B7A48F}"/>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Subscriptions</a:t>
            </a:r>
          </a:p>
        </p:txBody>
      </p:sp>
      <p:sp>
        <p:nvSpPr>
          <p:cNvPr id="10" name="Rectangle: Rounded Corners 9">
            <a:extLst>
              <a:ext uri="{FF2B5EF4-FFF2-40B4-BE49-F238E27FC236}">
                <a16:creationId xmlns:a16="http://schemas.microsoft.com/office/drawing/2014/main" id="{736A1E1C-008D-017F-CBD5-16544FC55F28}"/>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35C018B0-18B7-48D0-88AC-090733F2BD24}"/>
              </a:ext>
            </a:extLst>
          </p:cNvPr>
          <p:cNvSpPr/>
          <p:nvPr/>
        </p:nvSpPr>
        <p:spPr>
          <a:xfrm>
            <a:off x="548254"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Message Publisher</a:t>
            </a:r>
          </a:p>
        </p:txBody>
      </p:sp>
      <p:sp>
        <p:nvSpPr>
          <p:cNvPr id="12" name="Rectangle: Rounded Corners 11">
            <a:extLst>
              <a:ext uri="{FF2B5EF4-FFF2-40B4-BE49-F238E27FC236}">
                <a16:creationId xmlns:a16="http://schemas.microsoft.com/office/drawing/2014/main" id="{45216C08-E9CE-5C94-6705-F15BA42EDA7C}"/>
              </a:ext>
            </a:extLst>
          </p:cNvPr>
          <p:cNvSpPr/>
          <p:nvPr/>
        </p:nvSpPr>
        <p:spPr>
          <a:xfrm>
            <a:off x="548255"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3" name="Primary Context Box">
            <a:extLst>
              <a:ext uri="{FF2B5EF4-FFF2-40B4-BE49-F238E27FC236}">
                <a16:creationId xmlns:a16="http://schemas.microsoft.com/office/drawing/2014/main" id="{3122983A-69AB-114D-3E95-32F1D409C304}"/>
              </a:ext>
            </a:extLst>
          </p:cNvPr>
          <p:cNvSpPr/>
          <p:nvPr/>
        </p:nvSpPr>
        <p:spPr>
          <a:xfrm>
            <a:off x="548254" y="3558451"/>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Subscriber Helper</a:t>
            </a:r>
          </a:p>
        </p:txBody>
      </p:sp>
      <p:sp>
        <p:nvSpPr>
          <p:cNvPr id="14" name="Rectangle: Rounded Corners 13">
            <a:extLst>
              <a:ext uri="{FF2B5EF4-FFF2-40B4-BE49-F238E27FC236}">
                <a16:creationId xmlns:a16="http://schemas.microsoft.com/office/drawing/2014/main" id="{07404ACB-F97D-1CA8-B18F-DFF388B80D25}"/>
              </a:ext>
            </a:extLst>
          </p:cNvPr>
          <p:cNvSpPr/>
          <p:nvPr/>
        </p:nvSpPr>
        <p:spPr>
          <a:xfrm>
            <a:off x="548254" y="2933243"/>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5" name="Primary Context Box">
            <a:extLst>
              <a:ext uri="{FF2B5EF4-FFF2-40B4-BE49-F238E27FC236}">
                <a16:creationId xmlns:a16="http://schemas.microsoft.com/office/drawing/2014/main" id="{05885C4E-A8DC-7CC2-4684-7BAC2166BF04}"/>
              </a:ext>
            </a:extLst>
          </p:cNvPr>
          <p:cNvSpPr/>
          <p:nvPr/>
        </p:nvSpPr>
        <p:spPr>
          <a:xfrm>
            <a:off x="548253" y="418365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Message Subscribers</a:t>
            </a:r>
          </a:p>
        </p:txBody>
      </p:sp>
      <p:sp>
        <p:nvSpPr>
          <p:cNvPr id="16" name="Rectangle: Rounded Corners 15">
            <a:extLst>
              <a:ext uri="{FF2B5EF4-FFF2-40B4-BE49-F238E27FC236}">
                <a16:creationId xmlns:a16="http://schemas.microsoft.com/office/drawing/2014/main" id="{01322A92-65F9-9F43-6D31-E76856B1C198}"/>
              </a:ext>
            </a:extLst>
          </p:cNvPr>
          <p:cNvSpPr/>
          <p:nvPr/>
        </p:nvSpPr>
        <p:spPr>
          <a:xfrm>
            <a:off x="548254" y="3558451"/>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9" name="TextBox 18">
            <a:extLst>
              <a:ext uri="{FF2B5EF4-FFF2-40B4-BE49-F238E27FC236}">
                <a16:creationId xmlns:a16="http://schemas.microsoft.com/office/drawing/2014/main" id="{08B0AE7B-E6F7-B0EC-F769-C4254BE7E226}"/>
              </a:ext>
            </a:extLst>
          </p:cNvPr>
          <p:cNvSpPr txBox="1"/>
          <p:nvPr/>
        </p:nvSpPr>
        <p:spPr>
          <a:xfrm>
            <a:off x="4306888" y="1313496"/>
            <a:ext cx="1313180" cy="369332"/>
          </a:xfrm>
          <a:prstGeom prst="rect">
            <a:avLst/>
          </a:prstGeom>
          <a:noFill/>
        </p:spPr>
        <p:txBody>
          <a:bodyPr wrap="none" rtlCol="0">
            <a:spAutoFit/>
          </a:bodyPr>
          <a:lstStyle/>
          <a:p>
            <a:r>
              <a:rPr lang="en-US" b="1" dirty="0"/>
              <a:t>Consumer 1</a:t>
            </a:r>
          </a:p>
        </p:txBody>
      </p:sp>
      <p:pic>
        <p:nvPicPr>
          <p:cNvPr id="20" name="Content Placeholder 17">
            <a:extLst>
              <a:ext uri="{FF2B5EF4-FFF2-40B4-BE49-F238E27FC236}">
                <a16:creationId xmlns:a16="http://schemas.microsoft.com/office/drawing/2014/main" id="{8CC7C913-D5DE-EFD1-BD04-072E52EE4CC7}"/>
              </a:ext>
            </a:extLst>
          </p:cNvPr>
          <p:cNvPicPr>
            <a:picLocks noChangeAspect="1"/>
          </p:cNvPicPr>
          <p:nvPr/>
        </p:nvPicPr>
        <p:blipFill>
          <a:blip r:embed="rId3" cstate="email">
            <a:extLst>
              <a:ext uri="{28A0092B-C50C-407E-A947-70E740481C1C}">
                <a14:useLocalDpi xmlns:a14="http://schemas.microsoft.com/office/drawing/2010/main"/>
              </a:ext>
            </a:extLst>
          </a:blip>
          <a:srcRect l="9" r="9"/>
          <a:stretch/>
        </p:blipFill>
        <p:spPr>
          <a:xfrm>
            <a:off x="4306888" y="3798332"/>
            <a:ext cx="7334577" cy="1436916"/>
          </a:xfrm>
          <a:prstGeom prst="rect">
            <a:avLst/>
          </a:prstGeom>
        </p:spPr>
      </p:pic>
      <p:sp>
        <p:nvSpPr>
          <p:cNvPr id="21" name="TextBox 20">
            <a:extLst>
              <a:ext uri="{FF2B5EF4-FFF2-40B4-BE49-F238E27FC236}">
                <a16:creationId xmlns:a16="http://schemas.microsoft.com/office/drawing/2014/main" id="{96D1B4AA-E8B8-2AA7-CA93-5E95D8C20E9C}"/>
              </a:ext>
            </a:extLst>
          </p:cNvPr>
          <p:cNvSpPr txBox="1"/>
          <p:nvPr/>
        </p:nvSpPr>
        <p:spPr>
          <a:xfrm>
            <a:off x="4306888" y="3429000"/>
            <a:ext cx="1322798" cy="369332"/>
          </a:xfrm>
          <a:prstGeom prst="rect">
            <a:avLst/>
          </a:prstGeom>
          <a:noFill/>
        </p:spPr>
        <p:txBody>
          <a:bodyPr wrap="none" rtlCol="0">
            <a:spAutoFit/>
          </a:bodyPr>
          <a:lstStyle/>
          <a:p>
            <a:r>
              <a:rPr lang="en-US" b="1" dirty="0"/>
              <a:t>Consumer 2</a:t>
            </a:r>
          </a:p>
        </p:txBody>
      </p:sp>
    </p:spTree>
    <p:extLst>
      <p:ext uri="{BB962C8B-B14F-4D97-AF65-F5344CB8AC3E}">
        <p14:creationId xmlns:p14="http://schemas.microsoft.com/office/powerpoint/2010/main" val="4896112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Content Placeholder 23" descr="A screen shot of a computer&#10;&#10;AI-generated content may be incorrect.">
            <a:extLst>
              <a:ext uri="{FF2B5EF4-FFF2-40B4-BE49-F238E27FC236}">
                <a16:creationId xmlns:a16="http://schemas.microsoft.com/office/drawing/2014/main" id="{E92533CD-8963-565D-BB12-5248E1D56672}"/>
              </a:ext>
            </a:extLst>
          </p:cNvPr>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4306888" y="1061774"/>
            <a:ext cx="7335837" cy="1467167"/>
          </a:xfrm>
        </p:spPr>
      </p:pic>
      <p:sp>
        <p:nvSpPr>
          <p:cNvPr id="5" name="Primary Context Box">
            <a:extLst>
              <a:ext uri="{FF2B5EF4-FFF2-40B4-BE49-F238E27FC236}">
                <a16:creationId xmlns:a16="http://schemas.microsoft.com/office/drawing/2014/main" id="{7BB420D1-7C5E-9FEC-428B-A82AAD1CE65B}"/>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2F9E2E7D-49A1-75E3-4173-3FF79AEB3172}"/>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Topic</a:t>
            </a:r>
          </a:p>
        </p:txBody>
      </p:sp>
      <p:sp>
        <p:nvSpPr>
          <p:cNvPr id="7" name="Rectangle: Rounded Corners 6">
            <a:extLst>
              <a:ext uri="{FF2B5EF4-FFF2-40B4-BE49-F238E27FC236}">
                <a16:creationId xmlns:a16="http://schemas.microsoft.com/office/drawing/2014/main" id="{F49C7838-5692-CF26-0A79-7F5B3AF25386}"/>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7242A69A-4A6C-E843-65D6-BA96132B097D}"/>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38262F27-B492-B0F9-9E43-6C7CF416C5F5}"/>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Subscriptions</a:t>
            </a:r>
          </a:p>
        </p:txBody>
      </p:sp>
      <p:sp>
        <p:nvSpPr>
          <p:cNvPr id="10" name="Rectangle: Rounded Corners 9">
            <a:extLst>
              <a:ext uri="{FF2B5EF4-FFF2-40B4-BE49-F238E27FC236}">
                <a16:creationId xmlns:a16="http://schemas.microsoft.com/office/drawing/2014/main" id="{23849AFA-273B-3E32-F242-4B666455C958}"/>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B7754786-E4AB-ADCE-2628-66D0F8DEE087}"/>
              </a:ext>
            </a:extLst>
          </p:cNvPr>
          <p:cNvSpPr/>
          <p:nvPr/>
        </p:nvSpPr>
        <p:spPr>
          <a:xfrm>
            <a:off x="548254"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Message Publisher</a:t>
            </a:r>
          </a:p>
        </p:txBody>
      </p:sp>
      <p:sp>
        <p:nvSpPr>
          <p:cNvPr id="12" name="Rectangle: Rounded Corners 11">
            <a:extLst>
              <a:ext uri="{FF2B5EF4-FFF2-40B4-BE49-F238E27FC236}">
                <a16:creationId xmlns:a16="http://schemas.microsoft.com/office/drawing/2014/main" id="{42486351-6042-910A-C6B2-17622FB33BA5}"/>
              </a:ext>
            </a:extLst>
          </p:cNvPr>
          <p:cNvSpPr/>
          <p:nvPr/>
        </p:nvSpPr>
        <p:spPr>
          <a:xfrm>
            <a:off x="548255"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3" name="Primary Context Box">
            <a:extLst>
              <a:ext uri="{FF2B5EF4-FFF2-40B4-BE49-F238E27FC236}">
                <a16:creationId xmlns:a16="http://schemas.microsoft.com/office/drawing/2014/main" id="{1C63BE82-7FFB-9FE6-FBAD-2E138AF40A13}"/>
              </a:ext>
            </a:extLst>
          </p:cNvPr>
          <p:cNvSpPr/>
          <p:nvPr/>
        </p:nvSpPr>
        <p:spPr>
          <a:xfrm>
            <a:off x="548254" y="3558451"/>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Subscriber Helper</a:t>
            </a:r>
          </a:p>
        </p:txBody>
      </p:sp>
      <p:sp>
        <p:nvSpPr>
          <p:cNvPr id="14" name="Rectangle: Rounded Corners 13">
            <a:extLst>
              <a:ext uri="{FF2B5EF4-FFF2-40B4-BE49-F238E27FC236}">
                <a16:creationId xmlns:a16="http://schemas.microsoft.com/office/drawing/2014/main" id="{500846E5-F1E9-1D83-3D49-5D9961206C14}"/>
              </a:ext>
            </a:extLst>
          </p:cNvPr>
          <p:cNvSpPr/>
          <p:nvPr/>
        </p:nvSpPr>
        <p:spPr>
          <a:xfrm>
            <a:off x="548254" y="2933243"/>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5" name="Primary Context Box">
            <a:extLst>
              <a:ext uri="{FF2B5EF4-FFF2-40B4-BE49-F238E27FC236}">
                <a16:creationId xmlns:a16="http://schemas.microsoft.com/office/drawing/2014/main" id="{7DADC3D9-1CEA-706E-69EA-BE63798A7CC6}"/>
              </a:ext>
            </a:extLst>
          </p:cNvPr>
          <p:cNvSpPr/>
          <p:nvPr/>
        </p:nvSpPr>
        <p:spPr>
          <a:xfrm>
            <a:off x="548253" y="418365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Message Subscribers</a:t>
            </a:r>
          </a:p>
        </p:txBody>
      </p:sp>
      <p:sp>
        <p:nvSpPr>
          <p:cNvPr id="16" name="Rectangle: Rounded Corners 15">
            <a:extLst>
              <a:ext uri="{FF2B5EF4-FFF2-40B4-BE49-F238E27FC236}">
                <a16:creationId xmlns:a16="http://schemas.microsoft.com/office/drawing/2014/main" id="{EC9E6562-FBC4-3617-9A07-F8CBE574BB4C}"/>
              </a:ext>
            </a:extLst>
          </p:cNvPr>
          <p:cNvSpPr/>
          <p:nvPr/>
        </p:nvSpPr>
        <p:spPr>
          <a:xfrm>
            <a:off x="548254" y="3558451"/>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7" name="Primary Context Box">
            <a:extLst>
              <a:ext uri="{FF2B5EF4-FFF2-40B4-BE49-F238E27FC236}">
                <a16:creationId xmlns:a16="http://schemas.microsoft.com/office/drawing/2014/main" id="{8C14243D-61D2-7F3B-2EC6-1EE1A9F8B1B6}"/>
              </a:ext>
            </a:extLst>
          </p:cNvPr>
          <p:cNvSpPr/>
          <p:nvPr/>
        </p:nvSpPr>
        <p:spPr>
          <a:xfrm>
            <a:off x="548253" y="4817974"/>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Run the Demo</a:t>
            </a:r>
          </a:p>
        </p:txBody>
      </p:sp>
      <p:sp>
        <p:nvSpPr>
          <p:cNvPr id="18" name="Rectangle: Rounded Corners 17">
            <a:extLst>
              <a:ext uri="{FF2B5EF4-FFF2-40B4-BE49-F238E27FC236}">
                <a16:creationId xmlns:a16="http://schemas.microsoft.com/office/drawing/2014/main" id="{DC4BC86C-09AF-EB35-F151-9A916A1E6EB5}"/>
              </a:ext>
            </a:extLst>
          </p:cNvPr>
          <p:cNvSpPr/>
          <p:nvPr/>
        </p:nvSpPr>
        <p:spPr>
          <a:xfrm>
            <a:off x="548253" y="418365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pic>
        <p:nvPicPr>
          <p:cNvPr id="27" name="Content Placeholder 23">
            <a:extLst>
              <a:ext uri="{FF2B5EF4-FFF2-40B4-BE49-F238E27FC236}">
                <a16:creationId xmlns:a16="http://schemas.microsoft.com/office/drawing/2014/main" id="{26A2D329-C5BD-B34B-0379-DF909A72283B}"/>
              </a:ext>
            </a:extLst>
          </p:cNvPr>
          <p:cNvPicPr>
            <a:picLocks noChangeAspect="1"/>
          </p:cNvPicPr>
          <p:nvPr/>
        </p:nvPicPr>
        <p:blipFill>
          <a:blip r:embed="rId3" cstate="email">
            <a:extLst>
              <a:ext uri="{28A0092B-C50C-407E-A947-70E740481C1C}">
                <a14:useLocalDpi xmlns:a14="http://schemas.microsoft.com/office/drawing/2010/main"/>
              </a:ext>
            </a:extLst>
          </a:blip>
          <a:srcRect/>
          <a:stretch/>
        </p:blipFill>
        <p:spPr>
          <a:xfrm>
            <a:off x="4306888" y="2744687"/>
            <a:ext cx="7334645" cy="1467167"/>
          </a:xfrm>
          <a:prstGeom prst="rect">
            <a:avLst/>
          </a:prstGeom>
        </p:spPr>
      </p:pic>
      <p:pic>
        <p:nvPicPr>
          <p:cNvPr id="28" name="Content Placeholder 23">
            <a:extLst>
              <a:ext uri="{FF2B5EF4-FFF2-40B4-BE49-F238E27FC236}">
                <a16:creationId xmlns:a16="http://schemas.microsoft.com/office/drawing/2014/main" id="{F85CCDAB-C3EE-23B7-3763-504352744A2F}"/>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4306888" y="4427600"/>
            <a:ext cx="7334040" cy="1467167"/>
          </a:xfrm>
          <a:prstGeom prst="rect">
            <a:avLst/>
          </a:prstGeom>
        </p:spPr>
      </p:pic>
      <p:pic>
        <p:nvPicPr>
          <p:cNvPr id="29" name="Content Placeholder 23">
            <a:extLst>
              <a:ext uri="{FF2B5EF4-FFF2-40B4-BE49-F238E27FC236}">
                <a16:creationId xmlns:a16="http://schemas.microsoft.com/office/drawing/2014/main" id="{C058E2F0-9A9F-5FC6-2D33-76322EFEB3FE}"/>
              </a:ext>
            </a:extLst>
          </p:cNvPr>
          <p:cNvPicPr>
            <a:picLocks noChangeAspect="1"/>
          </p:cNvPicPr>
          <p:nvPr/>
        </p:nvPicPr>
        <p:blipFill>
          <a:blip r:embed="rId5" cstate="email">
            <a:extLst>
              <a:ext uri="{28A0092B-C50C-407E-A947-70E740481C1C}">
                <a14:useLocalDpi xmlns:a14="http://schemas.microsoft.com/office/drawing/2010/main"/>
              </a:ext>
            </a:extLst>
          </a:blip>
          <a:srcRect/>
          <a:stretch/>
        </p:blipFill>
        <p:spPr>
          <a:xfrm>
            <a:off x="4305091" y="1061774"/>
            <a:ext cx="7334645" cy="1467167"/>
          </a:xfrm>
          <a:prstGeom prst="rect">
            <a:avLst/>
          </a:prstGeom>
        </p:spPr>
      </p:pic>
      <p:pic>
        <p:nvPicPr>
          <p:cNvPr id="30" name="Content Placeholder 23">
            <a:extLst>
              <a:ext uri="{FF2B5EF4-FFF2-40B4-BE49-F238E27FC236}">
                <a16:creationId xmlns:a16="http://schemas.microsoft.com/office/drawing/2014/main" id="{C4A480D4-D2F1-FDE9-ECCC-EDC4EAF8A5DB}"/>
              </a:ext>
            </a:extLst>
          </p:cNvPr>
          <p:cNvPicPr>
            <a:picLocks noChangeAspect="1"/>
          </p:cNvPicPr>
          <p:nvPr/>
        </p:nvPicPr>
        <p:blipFill>
          <a:blip r:embed="rId6" cstate="email">
            <a:extLst>
              <a:ext uri="{28A0092B-C50C-407E-A947-70E740481C1C}">
                <a14:useLocalDpi xmlns:a14="http://schemas.microsoft.com/office/drawing/2010/main"/>
              </a:ext>
            </a:extLst>
          </a:blip>
          <a:srcRect/>
          <a:stretch/>
        </p:blipFill>
        <p:spPr>
          <a:xfrm>
            <a:off x="4305091" y="2744687"/>
            <a:ext cx="7333728" cy="1467167"/>
          </a:xfrm>
          <a:prstGeom prst="rect">
            <a:avLst/>
          </a:prstGeom>
        </p:spPr>
      </p:pic>
      <p:pic>
        <p:nvPicPr>
          <p:cNvPr id="31" name="Content Placeholder 23">
            <a:extLst>
              <a:ext uri="{FF2B5EF4-FFF2-40B4-BE49-F238E27FC236}">
                <a16:creationId xmlns:a16="http://schemas.microsoft.com/office/drawing/2014/main" id="{1A6A38BA-01CE-16E6-9949-FA6AF1EF3AEC}"/>
              </a:ext>
            </a:extLst>
          </p:cNvPr>
          <p:cNvPicPr>
            <a:picLocks noChangeAspect="1"/>
          </p:cNvPicPr>
          <p:nvPr/>
        </p:nvPicPr>
        <p:blipFill>
          <a:blip r:embed="rId7" cstate="email">
            <a:extLst>
              <a:ext uri="{28A0092B-C50C-407E-A947-70E740481C1C}">
                <a14:useLocalDpi xmlns:a14="http://schemas.microsoft.com/office/drawing/2010/main"/>
              </a:ext>
            </a:extLst>
          </a:blip>
          <a:srcRect/>
          <a:stretch/>
        </p:blipFill>
        <p:spPr>
          <a:xfrm>
            <a:off x="4305091" y="4427600"/>
            <a:ext cx="7402095" cy="1467167"/>
          </a:xfrm>
          <a:prstGeom prst="rect">
            <a:avLst/>
          </a:prstGeom>
        </p:spPr>
      </p:pic>
    </p:spTree>
    <p:extLst>
      <p:ext uri="{BB962C8B-B14F-4D97-AF65-F5344CB8AC3E}">
        <p14:creationId xmlns:p14="http://schemas.microsoft.com/office/powerpoint/2010/main" val="1862717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 presetClass="entr" presetSubtype="0" fill="hold" nodeType="withEffect">
                                  <p:stCondLst>
                                    <p:cond delay="0"/>
                                  </p:stCondLst>
                                  <p:childTnLst>
                                    <p:set>
                                      <p:cBhvr>
                                        <p:cTn id="17" dur="1" fill="hold">
                                          <p:stCondLst>
                                            <p:cond delay="0"/>
                                          </p:stCondLst>
                                        </p:cTn>
                                        <p:tgtEl>
                                          <p:spTgt spid="30"/>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C526B0-5F4B-4622-979A-0DDB4DAF8BDE}"/>
              </a:ext>
            </a:extLst>
          </p:cNvPr>
          <p:cNvSpPr>
            <a:spLocks noGrp="1"/>
          </p:cNvSpPr>
          <p:nvPr>
            <p:ph idx="1"/>
          </p:nvPr>
        </p:nvSpPr>
        <p:spPr/>
        <p:txBody>
          <a:bodyPr/>
          <a:lstStyle/>
          <a:p>
            <a:r>
              <a:rPr lang="en-US" dirty="0"/>
              <a:t>Supports one-to-many message delivery.</a:t>
            </a:r>
          </a:p>
          <a:p>
            <a:r>
              <a:rPr lang="en-US" dirty="0"/>
              <a:t>Useful for broadcasting vents or data to multiple consumers.</a:t>
            </a:r>
          </a:p>
          <a:p>
            <a:r>
              <a:rPr lang="en-US" dirty="0"/>
              <a:t>Decouples publishers and subscribers, enhancing system flexibility.</a:t>
            </a:r>
          </a:p>
        </p:txBody>
      </p:sp>
      <p:sp>
        <p:nvSpPr>
          <p:cNvPr id="3" name="Title 2">
            <a:extLst>
              <a:ext uri="{FF2B5EF4-FFF2-40B4-BE49-F238E27FC236}">
                <a16:creationId xmlns:a16="http://schemas.microsoft.com/office/drawing/2014/main" id="{B1260C3D-4898-9444-F75F-74E472D651DE}"/>
              </a:ext>
            </a:extLst>
          </p:cNvPr>
          <p:cNvSpPr>
            <a:spLocks noGrp="1"/>
          </p:cNvSpPr>
          <p:nvPr>
            <p:ph type="title"/>
          </p:nvPr>
        </p:nvSpPr>
        <p:spPr/>
        <p:txBody>
          <a:bodyPr/>
          <a:lstStyle/>
          <a:p>
            <a:r>
              <a:rPr lang="en-US" dirty="0"/>
              <a:t>Key Points to Remember</a:t>
            </a:r>
          </a:p>
        </p:txBody>
      </p:sp>
    </p:spTree>
    <p:extLst>
      <p:ext uri="{BB962C8B-B14F-4D97-AF65-F5344CB8AC3E}">
        <p14:creationId xmlns:p14="http://schemas.microsoft.com/office/powerpoint/2010/main" val="653242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39EB5-B48F-4D78-9A4F-CBA6FDED3141}"/>
              </a:ext>
            </a:extLst>
          </p:cNvPr>
          <p:cNvSpPr>
            <a:spLocks noGrp="1"/>
          </p:cNvSpPr>
          <p:nvPr>
            <p:ph type="title"/>
          </p:nvPr>
        </p:nvSpPr>
        <p:spPr/>
        <p:txBody>
          <a:bodyPr/>
          <a:lstStyle/>
          <a:p>
            <a:r>
              <a:rPr lang="en-US" dirty="0"/>
              <a:t>Core Messaging Patterns</a:t>
            </a:r>
          </a:p>
        </p:txBody>
      </p:sp>
      <p:sp>
        <p:nvSpPr>
          <p:cNvPr id="3" name="Text Placeholder 2">
            <a:extLst>
              <a:ext uri="{FF2B5EF4-FFF2-40B4-BE49-F238E27FC236}">
                <a16:creationId xmlns:a16="http://schemas.microsoft.com/office/drawing/2014/main" id="{99420C55-66CD-ED30-D411-59B7F558DDB2}"/>
              </a:ext>
            </a:extLst>
          </p:cNvPr>
          <p:cNvSpPr>
            <a:spLocks noGrp="1"/>
          </p:cNvSpPr>
          <p:nvPr>
            <p:ph type="body" sz="quarter" idx="10"/>
          </p:nvPr>
        </p:nvSpPr>
        <p:spPr/>
        <p:txBody>
          <a:bodyPr/>
          <a:lstStyle/>
          <a:p>
            <a:r>
              <a:rPr lang="en-US" dirty="0"/>
              <a:t>Pattern 3: Competing Consumers</a:t>
            </a:r>
          </a:p>
        </p:txBody>
      </p:sp>
    </p:spTree>
    <p:extLst>
      <p:ext uri="{BB962C8B-B14F-4D97-AF65-F5344CB8AC3E}">
        <p14:creationId xmlns:p14="http://schemas.microsoft.com/office/powerpoint/2010/main" val="24986331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BFEB35-76E2-B5AD-583A-30686A30EB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8F002C-77A9-457A-DBD9-EB6E2310F6EC}"/>
              </a:ext>
            </a:extLst>
          </p:cNvPr>
          <p:cNvSpPr>
            <a:spLocks noGrp="1"/>
          </p:cNvSpPr>
          <p:nvPr>
            <p:ph type="title"/>
          </p:nvPr>
        </p:nvSpPr>
        <p:spPr/>
        <p:txBody>
          <a:bodyPr/>
          <a:lstStyle/>
          <a:p>
            <a:r>
              <a:rPr lang="en-US" dirty="0"/>
              <a:t>What are Competing Consumers?</a:t>
            </a:r>
          </a:p>
        </p:txBody>
      </p:sp>
      <p:sp>
        <p:nvSpPr>
          <p:cNvPr id="3" name="Primary Context Box">
            <a:extLst>
              <a:ext uri="{FF2B5EF4-FFF2-40B4-BE49-F238E27FC236}">
                <a16:creationId xmlns:a16="http://schemas.microsoft.com/office/drawing/2014/main" id="{224B1D85-2089-5888-3CB1-84C2B93E1814}"/>
              </a:ext>
            </a:extLst>
          </p:cNvPr>
          <p:cNvSpPr/>
          <p:nvPr/>
        </p:nvSpPr>
        <p:spPr>
          <a:xfrm>
            <a:off x="1178332" y="2498725"/>
            <a:ext cx="4553977" cy="1858963"/>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2"/>
                </a:solidFill>
              </a:rPr>
              <a:t>Multiple consumers read and process queue</a:t>
            </a:r>
          </a:p>
        </p:txBody>
      </p:sp>
      <p:sp>
        <p:nvSpPr>
          <p:cNvPr id="4" name="Secondary Content Box">
            <a:extLst>
              <a:ext uri="{FF2B5EF4-FFF2-40B4-BE49-F238E27FC236}">
                <a16:creationId xmlns:a16="http://schemas.microsoft.com/office/drawing/2014/main" id="{570A3BAE-5CFB-B69A-2F19-78AB7F790100}"/>
              </a:ext>
            </a:extLst>
          </p:cNvPr>
          <p:cNvSpPr/>
          <p:nvPr/>
        </p:nvSpPr>
        <p:spPr>
          <a:xfrm>
            <a:off x="6459690" y="2498724"/>
            <a:ext cx="4515485" cy="1858963"/>
          </a:xfrm>
          <a:prstGeom prst="roundRect">
            <a:avLst>
              <a:gd name="adj" fmla="val 16667"/>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2"/>
                </a:solidFill>
              </a:rPr>
              <a:t>Allows multiple consumers to process messages concurrently</a:t>
            </a:r>
          </a:p>
        </p:txBody>
      </p:sp>
    </p:spTree>
    <p:extLst>
      <p:ext uri="{BB962C8B-B14F-4D97-AF65-F5344CB8AC3E}">
        <p14:creationId xmlns:p14="http://schemas.microsoft.com/office/powerpoint/2010/main" val="2479277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9148E-2D3F-1B3F-BD7A-475399D9E7CB}"/>
              </a:ext>
            </a:extLst>
          </p:cNvPr>
          <p:cNvSpPr>
            <a:spLocks noGrp="1"/>
          </p:cNvSpPr>
          <p:nvPr>
            <p:ph type="title"/>
          </p:nvPr>
        </p:nvSpPr>
        <p:spPr/>
        <p:txBody>
          <a:bodyPr/>
          <a:lstStyle/>
          <a:p>
            <a:r>
              <a:rPr lang="en-US" dirty="0"/>
              <a:t>Key Components &amp; Flow</a:t>
            </a:r>
          </a:p>
        </p:txBody>
      </p:sp>
      <p:cxnSp>
        <p:nvCxnSpPr>
          <p:cNvPr id="3" name="Straight Arrow Connector 2">
            <a:extLst>
              <a:ext uri="{FF2B5EF4-FFF2-40B4-BE49-F238E27FC236}">
                <a16:creationId xmlns:a16="http://schemas.microsoft.com/office/drawing/2014/main" id="{2327C342-A7BB-6C5B-E0CD-7C3BA89A111D}"/>
              </a:ext>
            </a:extLst>
          </p:cNvPr>
          <p:cNvCxnSpPr>
            <a:cxnSpLocks/>
            <a:stCxn id="5" idx="6"/>
            <a:endCxn id="8" idx="1"/>
          </p:cNvCxnSpPr>
          <p:nvPr/>
        </p:nvCxnSpPr>
        <p:spPr>
          <a:xfrm>
            <a:off x="2252439" y="3669427"/>
            <a:ext cx="1002060" cy="1221"/>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47BF686-F2D7-D959-1521-AAF76B752440}"/>
              </a:ext>
            </a:extLst>
          </p:cNvPr>
          <p:cNvGrpSpPr/>
          <p:nvPr/>
        </p:nvGrpSpPr>
        <p:grpSpPr>
          <a:xfrm>
            <a:off x="1368349" y="3325934"/>
            <a:ext cx="1038554" cy="1753288"/>
            <a:chOff x="864488" y="3325934"/>
            <a:chExt cx="1038554" cy="1753288"/>
          </a:xfrm>
        </p:grpSpPr>
        <p:sp>
          <p:nvSpPr>
            <p:cNvPr id="5" name="Oval 4">
              <a:extLst>
                <a:ext uri="{FF2B5EF4-FFF2-40B4-BE49-F238E27FC236}">
                  <a16:creationId xmlns:a16="http://schemas.microsoft.com/office/drawing/2014/main" id="{062C3E43-1A37-5F35-FB1A-EE5FE6EF4BCA}"/>
                </a:ext>
              </a:extLst>
            </p:cNvPr>
            <p:cNvSpPr/>
            <p:nvPr/>
          </p:nvSpPr>
          <p:spPr>
            <a:xfrm>
              <a:off x="1018953" y="3325934"/>
              <a:ext cx="729625" cy="686985"/>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6" name="TextBox 5">
              <a:extLst>
                <a:ext uri="{FF2B5EF4-FFF2-40B4-BE49-F238E27FC236}">
                  <a16:creationId xmlns:a16="http://schemas.microsoft.com/office/drawing/2014/main" id="{ECB343B6-5702-75FE-B904-C02297E09D7D}"/>
                </a:ext>
              </a:extLst>
            </p:cNvPr>
            <p:cNvSpPr txBox="1"/>
            <p:nvPr/>
          </p:nvSpPr>
          <p:spPr>
            <a:xfrm>
              <a:off x="864488" y="4709890"/>
              <a:ext cx="1038554" cy="369332"/>
            </a:xfrm>
            <a:prstGeom prst="rect">
              <a:avLst/>
            </a:prstGeom>
            <a:noFill/>
          </p:spPr>
          <p:txBody>
            <a:bodyPr wrap="none" rtlCol="0">
              <a:spAutoFit/>
            </a:bodyPr>
            <a:lstStyle/>
            <a:p>
              <a:r>
                <a:rPr lang="en-US" dirty="0"/>
                <a:t>Producer</a:t>
              </a:r>
            </a:p>
          </p:txBody>
        </p:sp>
      </p:grpSp>
      <p:grpSp>
        <p:nvGrpSpPr>
          <p:cNvPr id="7" name="Group 6">
            <a:extLst>
              <a:ext uri="{FF2B5EF4-FFF2-40B4-BE49-F238E27FC236}">
                <a16:creationId xmlns:a16="http://schemas.microsoft.com/office/drawing/2014/main" id="{AC9C42ED-92C2-35FA-7B1A-7977E8F44BF1}"/>
              </a:ext>
            </a:extLst>
          </p:cNvPr>
          <p:cNvGrpSpPr/>
          <p:nvPr/>
        </p:nvGrpSpPr>
        <p:grpSpPr>
          <a:xfrm>
            <a:off x="3254499" y="3388747"/>
            <a:ext cx="5465603" cy="1690475"/>
            <a:chOff x="2750638" y="3388747"/>
            <a:chExt cx="5465603" cy="1690475"/>
          </a:xfrm>
        </p:grpSpPr>
        <p:sp>
          <p:nvSpPr>
            <p:cNvPr id="8" name="Rectangle: Rounded Corners 7">
              <a:extLst>
                <a:ext uri="{FF2B5EF4-FFF2-40B4-BE49-F238E27FC236}">
                  <a16:creationId xmlns:a16="http://schemas.microsoft.com/office/drawing/2014/main" id="{13C08256-F3A3-E44C-145E-7651FCBDD338}"/>
                </a:ext>
              </a:extLst>
            </p:cNvPr>
            <p:cNvSpPr/>
            <p:nvPr/>
          </p:nvSpPr>
          <p:spPr>
            <a:xfrm>
              <a:off x="2750638" y="3388747"/>
              <a:ext cx="5465603" cy="563802"/>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9" name="TextBox 8">
              <a:extLst>
                <a:ext uri="{FF2B5EF4-FFF2-40B4-BE49-F238E27FC236}">
                  <a16:creationId xmlns:a16="http://schemas.microsoft.com/office/drawing/2014/main" id="{90EDF46D-1A26-BBFE-E11F-61A85A4A909D}"/>
                </a:ext>
              </a:extLst>
            </p:cNvPr>
            <p:cNvSpPr txBox="1"/>
            <p:nvPr/>
          </p:nvSpPr>
          <p:spPr>
            <a:xfrm>
              <a:off x="4637053" y="4709890"/>
              <a:ext cx="1692771" cy="369332"/>
            </a:xfrm>
            <a:prstGeom prst="rect">
              <a:avLst/>
            </a:prstGeom>
            <a:noFill/>
          </p:spPr>
          <p:txBody>
            <a:bodyPr wrap="none" rtlCol="0">
              <a:spAutoFit/>
            </a:bodyPr>
            <a:lstStyle/>
            <a:p>
              <a:r>
                <a:rPr lang="en-US" dirty="0"/>
                <a:t>Message Queue</a:t>
              </a:r>
            </a:p>
          </p:txBody>
        </p:sp>
      </p:grpSp>
      <p:cxnSp>
        <p:nvCxnSpPr>
          <p:cNvPr id="10" name="Straight Arrow Connector 9">
            <a:extLst>
              <a:ext uri="{FF2B5EF4-FFF2-40B4-BE49-F238E27FC236}">
                <a16:creationId xmlns:a16="http://schemas.microsoft.com/office/drawing/2014/main" id="{0E7357B1-18BE-414D-70B5-885896A1BF24}"/>
              </a:ext>
            </a:extLst>
          </p:cNvPr>
          <p:cNvCxnSpPr>
            <a:cxnSpLocks/>
            <a:endCxn id="14" idx="2"/>
          </p:cNvCxnSpPr>
          <p:nvPr/>
        </p:nvCxnSpPr>
        <p:spPr>
          <a:xfrm flipV="1">
            <a:off x="8810380" y="2860694"/>
            <a:ext cx="1002061" cy="475107"/>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8861339-E017-F378-8A91-487CB0E075E7}"/>
              </a:ext>
            </a:extLst>
          </p:cNvPr>
          <p:cNvCxnSpPr>
            <a:cxnSpLocks/>
            <a:endCxn id="13" idx="2"/>
          </p:cNvCxnSpPr>
          <p:nvPr/>
        </p:nvCxnSpPr>
        <p:spPr>
          <a:xfrm>
            <a:off x="8810380" y="3929578"/>
            <a:ext cx="1002060" cy="212375"/>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1C28CC89-6D63-E28A-DE18-89933092FA4A}"/>
              </a:ext>
            </a:extLst>
          </p:cNvPr>
          <p:cNvGrpSpPr/>
          <p:nvPr/>
        </p:nvGrpSpPr>
        <p:grpSpPr>
          <a:xfrm>
            <a:off x="9548875" y="2517201"/>
            <a:ext cx="1263872" cy="2839020"/>
            <a:chOff x="9045014" y="2517201"/>
            <a:chExt cx="1263872" cy="2839020"/>
          </a:xfrm>
        </p:grpSpPr>
        <p:sp>
          <p:nvSpPr>
            <p:cNvPr id="13" name="Oval 12">
              <a:extLst>
                <a:ext uri="{FF2B5EF4-FFF2-40B4-BE49-F238E27FC236}">
                  <a16:creationId xmlns:a16="http://schemas.microsoft.com/office/drawing/2014/main" id="{C504D4A0-619E-A619-4A83-8A8F588546E2}"/>
                </a:ext>
              </a:extLst>
            </p:cNvPr>
            <p:cNvSpPr/>
            <p:nvPr/>
          </p:nvSpPr>
          <p:spPr>
            <a:xfrm>
              <a:off x="9308579" y="3798460"/>
              <a:ext cx="729625" cy="68698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4" name="Oval 13">
              <a:extLst>
                <a:ext uri="{FF2B5EF4-FFF2-40B4-BE49-F238E27FC236}">
                  <a16:creationId xmlns:a16="http://schemas.microsoft.com/office/drawing/2014/main" id="{916F2F9D-B958-4163-4B40-C23405D326D6}"/>
                </a:ext>
              </a:extLst>
            </p:cNvPr>
            <p:cNvSpPr/>
            <p:nvPr/>
          </p:nvSpPr>
          <p:spPr>
            <a:xfrm>
              <a:off x="9308580" y="2517201"/>
              <a:ext cx="729625" cy="68698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15" name="TextBox 14">
              <a:extLst>
                <a:ext uri="{FF2B5EF4-FFF2-40B4-BE49-F238E27FC236}">
                  <a16:creationId xmlns:a16="http://schemas.microsoft.com/office/drawing/2014/main" id="{E348B542-459E-F1ED-4625-6B2E1121D1F1}"/>
                </a:ext>
              </a:extLst>
            </p:cNvPr>
            <p:cNvSpPr txBox="1"/>
            <p:nvPr/>
          </p:nvSpPr>
          <p:spPr>
            <a:xfrm>
              <a:off x="9045014" y="4709890"/>
              <a:ext cx="1263872" cy="646331"/>
            </a:xfrm>
            <a:prstGeom prst="rect">
              <a:avLst/>
            </a:prstGeom>
            <a:noFill/>
          </p:spPr>
          <p:txBody>
            <a:bodyPr wrap="none" rtlCol="0">
              <a:spAutoFit/>
            </a:bodyPr>
            <a:lstStyle/>
            <a:p>
              <a:pPr algn="ctr"/>
              <a:r>
                <a:rPr lang="en-US" dirty="0"/>
                <a:t>Competing</a:t>
              </a:r>
              <a:br>
                <a:rPr lang="en-US" dirty="0"/>
              </a:br>
              <a:r>
                <a:rPr lang="en-US" dirty="0"/>
                <a:t>Consumers</a:t>
              </a:r>
            </a:p>
          </p:txBody>
        </p:sp>
      </p:grpSp>
      <p:sp>
        <p:nvSpPr>
          <p:cNvPr id="16" name="Rectangle: Rounded Corners 15">
            <a:extLst>
              <a:ext uri="{FF2B5EF4-FFF2-40B4-BE49-F238E27FC236}">
                <a16:creationId xmlns:a16="http://schemas.microsoft.com/office/drawing/2014/main" id="{A3D9F1B6-1692-10C5-1962-B4F19AF9D79D}"/>
              </a:ext>
            </a:extLst>
          </p:cNvPr>
          <p:cNvSpPr/>
          <p:nvPr/>
        </p:nvSpPr>
        <p:spPr>
          <a:xfrm>
            <a:off x="3254500" y="2109876"/>
            <a:ext cx="5555880" cy="445613"/>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Message Broker</a:t>
            </a:r>
          </a:p>
        </p:txBody>
      </p:sp>
      <p:pic>
        <p:nvPicPr>
          <p:cNvPr id="17" name="Picture 16" descr="Free Envelope Clipart Black And White, Download Free Envelope Clipart Black  And White png images, Free ClipArts on Clipart Library">
            <a:extLst>
              <a:ext uri="{FF2B5EF4-FFF2-40B4-BE49-F238E27FC236}">
                <a16:creationId xmlns:a16="http://schemas.microsoft.com/office/drawing/2014/main" id="{A2EA3F3A-37B5-3078-BF04-C2F7F2BD5077}"/>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61976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descr="Free Envelope Clipart Black And White, Download Free Envelope Clipart Black  And White png images, Free ClipArts on Clipart Library">
            <a:extLst>
              <a:ext uri="{FF2B5EF4-FFF2-40B4-BE49-F238E27FC236}">
                <a16:creationId xmlns:a16="http://schemas.microsoft.com/office/drawing/2014/main" id="{EA8F572E-8523-97DF-3967-B2BD2795C2BC}"/>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802056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Free Envelope Clipart Black And White, Download Free Envelope Clipart Black  And White png images, Free ClipArts on Clipart Library">
            <a:extLst>
              <a:ext uri="{FF2B5EF4-FFF2-40B4-BE49-F238E27FC236}">
                <a16:creationId xmlns:a16="http://schemas.microsoft.com/office/drawing/2014/main" id="{8AB64B0D-2766-ACD6-1A9B-BF98F348FE14}"/>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626441"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Free Envelope Clipart Black And White, Download Free Envelope Clipart Black  And White png images, Free ClipArts on Clipart Library">
            <a:extLst>
              <a:ext uri="{FF2B5EF4-FFF2-40B4-BE49-F238E27FC236}">
                <a16:creationId xmlns:a16="http://schemas.microsoft.com/office/drawing/2014/main" id="{DE0FC5E7-CDC4-806E-C9CC-0C43136B44EB}"/>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7321030"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descr="Free Envelope Clipart Black And White, Download Free Envelope Clipart Black  And White png images, Free ClipArts on Clipart Library">
            <a:extLst>
              <a:ext uri="{FF2B5EF4-FFF2-40B4-BE49-F238E27FC236}">
                <a16:creationId xmlns:a16="http://schemas.microsoft.com/office/drawing/2014/main" id="{3C3D5088-7FDE-9706-EE79-662E8D228CF6}"/>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61976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descr="Free Envelope Clipart Black And White, Download Free Envelope Clipart Black  And White png images, Free ClipArts on Clipart Library">
            <a:extLst>
              <a:ext uri="{FF2B5EF4-FFF2-40B4-BE49-F238E27FC236}">
                <a16:creationId xmlns:a16="http://schemas.microsoft.com/office/drawing/2014/main" id="{B159A5A6-6D24-E224-9D77-5664C63E242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621494"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Free Envelope Clipart Black And White, Download Free Envelope Clipart Black  And White png images, Free ClipArts on Clipart Library">
            <a:extLst>
              <a:ext uri="{FF2B5EF4-FFF2-40B4-BE49-F238E27FC236}">
                <a16:creationId xmlns:a16="http://schemas.microsoft.com/office/drawing/2014/main" id="{4ABD991A-0858-154E-BD46-FC2D2A094FB6}"/>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613091"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Free Envelope Clipart Black And White, Download Free Envelope Clipart Black  And White png images, Free ClipArts on Clipart Library">
            <a:extLst>
              <a:ext uri="{FF2B5EF4-FFF2-40B4-BE49-F238E27FC236}">
                <a16:creationId xmlns:a16="http://schemas.microsoft.com/office/drawing/2014/main" id="{92917B80-3B2A-F733-30B4-5298E4ADA349}"/>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5921958"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Free Envelope Clipart Black And White, Download Free Envelope Clipart Black  And White png images, Free ClipArts on Clipart Library">
            <a:extLst>
              <a:ext uri="{FF2B5EF4-FFF2-40B4-BE49-F238E27FC236}">
                <a16:creationId xmlns:a16="http://schemas.microsoft.com/office/drawing/2014/main" id="{76F69F17-0144-6F81-9AC7-57478A7CEAC7}"/>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60641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descr="Free Envelope Clipart Black And White, Download Free Envelope Clipart Black  And White png images, Free ClipArts on Clipart Library">
            <a:extLst>
              <a:ext uri="{FF2B5EF4-FFF2-40B4-BE49-F238E27FC236}">
                <a16:creationId xmlns:a16="http://schemas.microsoft.com/office/drawing/2014/main" id="{65C70519-FE53-3C0C-F2CB-5AEC5B8E3A90}"/>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5222336" y="349367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Free Envelope Clipart Black And White, Download Free Envelope Clipart Black  And White png images, Free ClipArts on Clipart Library">
            <a:extLst>
              <a:ext uri="{FF2B5EF4-FFF2-40B4-BE49-F238E27FC236}">
                <a16:creationId xmlns:a16="http://schemas.microsoft.com/office/drawing/2014/main" id="{1CA19A32-7317-D35E-CF5A-EE00C2EC414B}"/>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909392" y="2676167"/>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descr="Free Envelope Clipart Black And White, Download Free Envelope Clipart Black  And White png images, Free ClipArts on Clipart Library">
            <a:extLst>
              <a:ext uri="{FF2B5EF4-FFF2-40B4-BE49-F238E27FC236}">
                <a16:creationId xmlns:a16="http://schemas.microsoft.com/office/drawing/2014/main" id="{1397C04B-9B6F-83CB-6B3E-E021CC6B4E80}"/>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8020566"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descr="Free Envelope Clipart Black And White, Download Free Envelope Clipart Black  And White png images, Free ClipArts on Clipart Library">
            <a:extLst>
              <a:ext uri="{FF2B5EF4-FFF2-40B4-BE49-F238E27FC236}">
                <a16:creationId xmlns:a16="http://schemas.microsoft.com/office/drawing/2014/main" id="{A8A2D45F-2ACD-1B1E-C93C-71E970388A35}"/>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7321030"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descr="Free Envelope Clipart Black And White, Download Free Envelope Clipart Black  And White png images, Free ClipArts on Clipart Library">
            <a:extLst>
              <a:ext uri="{FF2B5EF4-FFF2-40B4-BE49-F238E27FC236}">
                <a16:creationId xmlns:a16="http://schemas.microsoft.com/office/drawing/2014/main" id="{AE46FAB2-CCB8-8C8E-1997-740CC8632D6B}"/>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621494" y="347731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Free Envelope Clipart Black And White, Download Free Envelope Clipart Black  And White png images, Free ClipArts on Clipart Library">
            <a:extLst>
              <a:ext uri="{FF2B5EF4-FFF2-40B4-BE49-F238E27FC236}">
                <a16:creationId xmlns:a16="http://schemas.microsoft.com/office/drawing/2014/main" id="{020A0359-7374-D73F-491B-6741DC203954}"/>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5921958" y="3493673"/>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Free Envelope Clipart Black And White, Download Free Envelope Clipart Black  And White png images, Free ClipArts on Clipart Library">
            <a:extLst>
              <a:ext uri="{FF2B5EF4-FFF2-40B4-BE49-F238E27FC236}">
                <a16:creationId xmlns:a16="http://schemas.microsoft.com/office/drawing/2014/main" id="{51758A4C-62C1-A079-1E2C-A884AD9B82F9}"/>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891020" y="396156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descr="Free Envelope Clipart Black And White, Download Free Envelope Clipart Black  And White png images, Free ClipArts on Clipart Library">
            <a:extLst>
              <a:ext uri="{FF2B5EF4-FFF2-40B4-BE49-F238E27FC236}">
                <a16:creationId xmlns:a16="http://schemas.microsoft.com/office/drawing/2014/main" id="{B29C673E-D15F-3E6B-11C1-EFDBE517A2A4}"/>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8020566" y="347731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descr="Free Envelope Clipart Black And White, Download Free Envelope Clipart Black  And White png images, Free ClipArts on Clipart Library">
            <a:extLst>
              <a:ext uri="{FF2B5EF4-FFF2-40B4-BE49-F238E27FC236}">
                <a16:creationId xmlns:a16="http://schemas.microsoft.com/office/drawing/2014/main" id="{4C7884B8-7409-0C77-C45E-0298BA68FC33}"/>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7321030"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34" descr="Free Envelope Clipart Black And White, Download Free Envelope Clipart Black  And White png images, Free ClipArts on Clipart Library">
            <a:extLst>
              <a:ext uri="{FF2B5EF4-FFF2-40B4-BE49-F238E27FC236}">
                <a16:creationId xmlns:a16="http://schemas.microsoft.com/office/drawing/2014/main" id="{2C9BB2E3-9B66-88C7-33CD-F57BB4331A3F}"/>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621494" y="348490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35" descr="Free Envelope Clipart Black And White, Download Free Envelope Clipart Black  And White png images, Free ClipArts on Clipart Library">
            <a:extLst>
              <a:ext uri="{FF2B5EF4-FFF2-40B4-BE49-F238E27FC236}">
                <a16:creationId xmlns:a16="http://schemas.microsoft.com/office/drawing/2014/main" id="{1C3F33BA-FA8C-7987-35B6-8CDC0BA041B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909392" y="266839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36" descr="Free Envelope Clipart Black And White, Download Free Envelope Clipart Black  And White png images, Free ClipArts on Clipart Library">
            <a:extLst>
              <a:ext uri="{FF2B5EF4-FFF2-40B4-BE49-F238E27FC236}">
                <a16:creationId xmlns:a16="http://schemas.microsoft.com/office/drawing/2014/main" id="{CECCB284-5762-B4EE-A9A6-2B7D8297F9B0}"/>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8020566" y="347731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37" descr="Free Envelope Clipart Black And White, Download Free Envelope Clipart Black  And White png images, Free ClipArts on Clipart Library">
            <a:extLst>
              <a:ext uri="{FF2B5EF4-FFF2-40B4-BE49-F238E27FC236}">
                <a16:creationId xmlns:a16="http://schemas.microsoft.com/office/drawing/2014/main" id="{3ACA0FFD-0776-4612-6F5A-418DB0D4C97F}"/>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7321030" y="3477310"/>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8" descr="Free Envelope Clipart Black And White, Download Free Envelope Clipart Black  And White png images, Free ClipArts on Clipart Library">
            <a:extLst>
              <a:ext uri="{FF2B5EF4-FFF2-40B4-BE49-F238E27FC236}">
                <a16:creationId xmlns:a16="http://schemas.microsoft.com/office/drawing/2014/main" id="{C953225D-29C3-6DD8-23F9-28277F1C11F5}"/>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888123" y="3957426"/>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39" descr="Free Envelope Clipart Black And White, Download Free Envelope Clipart Black  And White png images, Free ClipArts on Clipart Library">
            <a:extLst>
              <a:ext uri="{FF2B5EF4-FFF2-40B4-BE49-F238E27FC236}">
                <a16:creationId xmlns:a16="http://schemas.microsoft.com/office/drawing/2014/main" id="{059FEF58-D4F1-5DA7-2209-4F96F9021FCA}"/>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8020566" y="3476444"/>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0" descr="Free Envelope Clipart Black And White, Download Free Envelope Clipart Black  And White png images, Free ClipArts on Clipart Library">
            <a:extLst>
              <a:ext uri="{FF2B5EF4-FFF2-40B4-BE49-F238E27FC236}">
                <a16:creationId xmlns:a16="http://schemas.microsoft.com/office/drawing/2014/main" id="{8980BDE1-74F9-3A01-4C8C-B21D3E36228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909392" y="2668390"/>
            <a:ext cx="535720" cy="369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151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wipe(left)">
                                      <p:cBhvr>
                                        <p:cTn id="32" dur="500"/>
                                        <p:tgtEl>
                                          <p:spTgt spid="3"/>
                                        </p:tgtEl>
                                      </p:cBhvr>
                                    </p:animEffect>
                                  </p:childTnLst>
                                </p:cTn>
                              </p:par>
                              <p:par>
                                <p:cTn id="33" presetID="42" presetClass="path" presetSubtype="0" accel="50000" decel="50000" fill="hold" nodeType="withEffect">
                                  <p:stCondLst>
                                    <p:cond delay="0"/>
                                  </p:stCondLst>
                                  <p:childTnLst>
                                    <p:animMotion origin="layout" path="M 2.29167E-6 -3.7037E-6 L 0.52513 -0.00023 " pathEditMode="relative" rAng="0" ptsTypes="AA">
                                      <p:cBhvr>
                                        <p:cTn id="34" dur="1500" fill="hold"/>
                                        <p:tgtEl>
                                          <p:spTgt spid="17"/>
                                        </p:tgtEl>
                                        <p:attrNameLst>
                                          <p:attrName>ppt_x</p:attrName>
                                          <p:attrName>ppt_y</p:attrName>
                                        </p:attrNameLst>
                                      </p:cBhvr>
                                      <p:rCtr x="26250" y="-23"/>
                                    </p:animMotion>
                                  </p:childTnLst>
                                </p:cTn>
                              </p:par>
                            </p:childTnLst>
                          </p:cTn>
                        </p:par>
                        <p:par>
                          <p:cTn id="35" fill="hold">
                            <p:stCondLst>
                              <p:cond delay="1500"/>
                            </p:stCondLst>
                            <p:childTnLst>
                              <p:par>
                                <p:cTn id="36" presetID="1" presetClass="entr" presetSubtype="0"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childTnLst>
                                </p:cTn>
                              </p:par>
                              <p:par>
                                <p:cTn id="38" presetID="1" presetClass="exit" presetSubtype="0" fill="hold" nodeType="withEffect">
                                  <p:stCondLst>
                                    <p:cond delay="0"/>
                                  </p:stCondLst>
                                  <p:childTnLst>
                                    <p:set>
                                      <p:cBhvr>
                                        <p:cTn id="39" dur="1" fill="hold">
                                          <p:stCondLst>
                                            <p:cond delay="0"/>
                                          </p:stCondLst>
                                        </p:cTn>
                                        <p:tgtEl>
                                          <p:spTgt spid="17"/>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childTnLst>
                          </p:cTn>
                        </p:par>
                        <p:par>
                          <p:cTn id="45" fill="hold">
                            <p:stCondLst>
                              <p:cond delay="500"/>
                            </p:stCondLst>
                            <p:childTnLst>
                              <p:par>
                                <p:cTn id="46" presetID="42" presetClass="path" presetSubtype="0" accel="50000" decel="50000" fill="hold" nodeType="afterEffect">
                                  <p:stCondLst>
                                    <p:cond delay="0"/>
                                  </p:stCondLst>
                                  <p:childTnLst>
                                    <p:animMotion origin="layout" path="M 1.45833E-6 -3.7037E-6 L 0.46719 -0.00023 " pathEditMode="relative" rAng="0" ptsTypes="AA">
                                      <p:cBhvr>
                                        <p:cTn id="47" dur="500" fill="hold"/>
                                        <p:tgtEl>
                                          <p:spTgt spid="19"/>
                                        </p:tgtEl>
                                        <p:attrNameLst>
                                          <p:attrName>ppt_x</p:attrName>
                                          <p:attrName>ppt_y</p:attrName>
                                        </p:attrNameLst>
                                      </p:cBhvr>
                                      <p:rCtr x="23359" y="-23"/>
                                    </p:animMotion>
                                  </p:childTnLst>
                                </p:cTn>
                              </p:par>
                            </p:childTnLst>
                          </p:cTn>
                        </p:par>
                        <p:par>
                          <p:cTn id="48" fill="hold">
                            <p:stCondLst>
                              <p:cond delay="1000"/>
                            </p:stCondLst>
                            <p:childTnLst>
                              <p:par>
                                <p:cTn id="49" presetID="1" presetClass="entr" presetSubtype="0" fill="hold" nodeType="after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par>
                                <p:cTn id="51" presetID="1" presetClass="exit" presetSubtype="0" fill="hold" nodeType="withEffect">
                                  <p:stCondLst>
                                    <p:cond delay="0"/>
                                  </p:stCondLst>
                                  <p:childTnLst>
                                    <p:set>
                                      <p:cBhvr>
                                        <p:cTn id="52" dur="1" fill="hold">
                                          <p:stCondLst>
                                            <p:cond delay="0"/>
                                          </p:stCondLst>
                                        </p:cTn>
                                        <p:tgtEl>
                                          <p:spTgt spid="19"/>
                                        </p:tgtEl>
                                        <p:attrNameLst>
                                          <p:attrName>style.visibility</p:attrName>
                                        </p:attrNameLst>
                                      </p:cBhvr>
                                      <p:to>
                                        <p:strVal val="hidden"/>
                                      </p:to>
                                    </p:set>
                                  </p:childTnLst>
                                </p:cTn>
                              </p:par>
                            </p:childTnLst>
                          </p:cTn>
                        </p:par>
                        <p:par>
                          <p:cTn id="53" fill="hold">
                            <p:stCondLst>
                              <p:cond delay="1000"/>
                            </p:stCondLst>
                            <p:childTnLst>
                              <p:par>
                                <p:cTn id="54" presetID="10" presetClass="entr" presetSubtype="0" fill="hold"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fade">
                                      <p:cBhvr>
                                        <p:cTn id="56" dur="250"/>
                                        <p:tgtEl>
                                          <p:spTgt spid="21"/>
                                        </p:tgtEl>
                                      </p:cBhvr>
                                    </p:animEffect>
                                  </p:childTnLst>
                                </p:cTn>
                              </p:par>
                            </p:childTnLst>
                          </p:cTn>
                        </p:par>
                        <p:par>
                          <p:cTn id="57" fill="hold">
                            <p:stCondLst>
                              <p:cond delay="1250"/>
                            </p:stCondLst>
                            <p:childTnLst>
                              <p:par>
                                <p:cTn id="58" presetID="42" presetClass="path" presetSubtype="0" accel="50000" decel="50000" fill="hold" nodeType="afterEffect">
                                  <p:stCondLst>
                                    <p:cond delay="0"/>
                                  </p:stCondLst>
                                  <p:childTnLst>
                                    <p:animMotion origin="layout" path="M 2.29167E-6 -3.7037E-6 L 0.41041 -0.00023 " pathEditMode="relative" rAng="0" ptsTypes="AA">
                                      <p:cBhvr>
                                        <p:cTn id="59" dur="500" fill="hold"/>
                                        <p:tgtEl>
                                          <p:spTgt spid="21"/>
                                        </p:tgtEl>
                                        <p:attrNameLst>
                                          <p:attrName>ppt_x</p:attrName>
                                          <p:attrName>ppt_y</p:attrName>
                                        </p:attrNameLst>
                                      </p:cBhvr>
                                      <p:rCtr x="20521" y="-23"/>
                                    </p:animMotion>
                                  </p:childTnLst>
                                </p:cTn>
                              </p:par>
                            </p:childTnLst>
                          </p:cTn>
                        </p:par>
                        <p:par>
                          <p:cTn id="60" fill="hold">
                            <p:stCondLst>
                              <p:cond delay="1750"/>
                            </p:stCondLst>
                            <p:childTnLst>
                              <p:par>
                                <p:cTn id="61" presetID="1" presetClass="entr" presetSubtype="0" fill="hold" nodeType="afterEffect">
                                  <p:stCondLst>
                                    <p:cond delay="0"/>
                                  </p:stCondLst>
                                  <p:childTnLst>
                                    <p:set>
                                      <p:cBhvr>
                                        <p:cTn id="62" dur="1" fill="hold">
                                          <p:stCondLst>
                                            <p:cond delay="0"/>
                                          </p:stCondLst>
                                        </p:cTn>
                                        <p:tgtEl>
                                          <p:spTgt spid="22"/>
                                        </p:tgtEl>
                                        <p:attrNameLst>
                                          <p:attrName>style.visibility</p:attrName>
                                        </p:attrNameLst>
                                      </p:cBhvr>
                                      <p:to>
                                        <p:strVal val="visible"/>
                                      </p:to>
                                    </p:set>
                                  </p:childTnLst>
                                </p:cTn>
                              </p:par>
                              <p:par>
                                <p:cTn id="63" presetID="1" presetClass="exit" presetSubtype="0" fill="hold" nodeType="withEffect">
                                  <p:stCondLst>
                                    <p:cond delay="0"/>
                                  </p:stCondLst>
                                  <p:childTnLst>
                                    <p:set>
                                      <p:cBhvr>
                                        <p:cTn id="64" dur="1" fill="hold">
                                          <p:stCondLst>
                                            <p:cond delay="0"/>
                                          </p:stCondLst>
                                        </p:cTn>
                                        <p:tgtEl>
                                          <p:spTgt spid="21"/>
                                        </p:tgtEl>
                                        <p:attrNameLst>
                                          <p:attrName>style.visibility</p:attrName>
                                        </p:attrNameLst>
                                      </p:cBhvr>
                                      <p:to>
                                        <p:strVal val="hidden"/>
                                      </p:to>
                                    </p:set>
                                  </p:childTnLst>
                                </p:cTn>
                              </p:par>
                            </p:childTnLst>
                          </p:cTn>
                        </p:par>
                        <p:par>
                          <p:cTn id="65" fill="hold">
                            <p:stCondLst>
                              <p:cond delay="1750"/>
                            </p:stCondLst>
                            <p:childTnLst>
                              <p:par>
                                <p:cTn id="66" presetID="10" presetClass="entr" presetSubtype="0" fill="hold" nodeType="after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fade">
                                      <p:cBhvr>
                                        <p:cTn id="68" dur="250"/>
                                        <p:tgtEl>
                                          <p:spTgt spid="23"/>
                                        </p:tgtEl>
                                      </p:cBhvr>
                                    </p:animEffect>
                                  </p:childTnLst>
                                </p:cTn>
                              </p:par>
                            </p:childTnLst>
                          </p:cTn>
                        </p:par>
                        <p:par>
                          <p:cTn id="69" fill="hold">
                            <p:stCondLst>
                              <p:cond delay="2000"/>
                            </p:stCondLst>
                            <p:childTnLst>
                              <p:par>
                                <p:cTn id="70" presetID="42" presetClass="path" presetSubtype="0" accel="50000" decel="50000" fill="hold" nodeType="afterEffect">
                                  <p:stCondLst>
                                    <p:cond delay="0"/>
                                  </p:stCondLst>
                                  <p:childTnLst>
                                    <p:animMotion origin="layout" path="M 3.125E-6 -3.7037E-6 L 0.35364 -0.00023 " pathEditMode="relative" rAng="0" ptsTypes="AA">
                                      <p:cBhvr>
                                        <p:cTn id="71" dur="500" fill="hold"/>
                                        <p:tgtEl>
                                          <p:spTgt spid="23"/>
                                        </p:tgtEl>
                                        <p:attrNameLst>
                                          <p:attrName>ppt_x</p:attrName>
                                          <p:attrName>ppt_y</p:attrName>
                                        </p:attrNameLst>
                                      </p:cBhvr>
                                      <p:rCtr x="17682" y="-23"/>
                                    </p:animMotion>
                                  </p:childTnLst>
                                </p:cTn>
                              </p:par>
                            </p:childTnLst>
                          </p:cTn>
                        </p:par>
                        <p:par>
                          <p:cTn id="72" fill="hold">
                            <p:stCondLst>
                              <p:cond delay="2500"/>
                            </p:stCondLst>
                            <p:childTnLst>
                              <p:par>
                                <p:cTn id="73" presetID="1" presetClass="entr" presetSubtype="0" fill="hold" nodeType="afterEffect">
                                  <p:stCondLst>
                                    <p:cond delay="0"/>
                                  </p:stCondLst>
                                  <p:childTnLst>
                                    <p:set>
                                      <p:cBhvr>
                                        <p:cTn id="74" dur="1" fill="hold">
                                          <p:stCondLst>
                                            <p:cond delay="0"/>
                                          </p:stCondLst>
                                        </p:cTn>
                                        <p:tgtEl>
                                          <p:spTgt spid="24"/>
                                        </p:tgtEl>
                                        <p:attrNameLst>
                                          <p:attrName>style.visibility</p:attrName>
                                        </p:attrNameLst>
                                      </p:cBhvr>
                                      <p:to>
                                        <p:strVal val="visible"/>
                                      </p:to>
                                    </p:set>
                                  </p:childTnLst>
                                </p:cTn>
                              </p:par>
                              <p:par>
                                <p:cTn id="75" presetID="1" presetClass="exit" presetSubtype="0" fill="hold" nodeType="withEffect">
                                  <p:stCondLst>
                                    <p:cond delay="0"/>
                                  </p:stCondLst>
                                  <p:childTnLst>
                                    <p:set>
                                      <p:cBhvr>
                                        <p:cTn id="76" dur="1" fill="hold">
                                          <p:stCondLst>
                                            <p:cond delay="0"/>
                                          </p:stCondLst>
                                        </p:cTn>
                                        <p:tgtEl>
                                          <p:spTgt spid="23"/>
                                        </p:tgtEl>
                                        <p:attrNameLst>
                                          <p:attrName>style.visibility</p:attrName>
                                        </p:attrNameLst>
                                      </p:cBhvr>
                                      <p:to>
                                        <p:strVal val="hidden"/>
                                      </p:to>
                                    </p:set>
                                  </p:childTnLst>
                                </p:cTn>
                              </p:par>
                            </p:childTnLst>
                          </p:cTn>
                        </p:par>
                        <p:par>
                          <p:cTn id="77" fill="hold">
                            <p:stCondLst>
                              <p:cond delay="2500"/>
                            </p:stCondLst>
                            <p:childTnLst>
                              <p:par>
                                <p:cTn id="78" presetID="10" presetClass="entr" presetSubtype="0" fill="hold" nodeType="afterEffect">
                                  <p:stCondLst>
                                    <p:cond delay="0"/>
                                  </p:stCondLst>
                                  <p:childTnLst>
                                    <p:set>
                                      <p:cBhvr>
                                        <p:cTn id="79" dur="1" fill="hold">
                                          <p:stCondLst>
                                            <p:cond delay="0"/>
                                          </p:stCondLst>
                                        </p:cTn>
                                        <p:tgtEl>
                                          <p:spTgt spid="25"/>
                                        </p:tgtEl>
                                        <p:attrNameLst>
                                          <p:attrName>style.visibility</p:attrName>
                                        </p:attrNameLst>
                                      </p:cBhvr>
                                      <p:to>
                                        <p:strVal val="visible"/>
                                      </p:to>
                                    </p:set>
                                    <p:animEffect transition="in" filter="fade">
                                      <p:cBhvr>
                                        <p:cTn id="80" dur="250"/>
                                        <p:tgtEl>
                                          <p:spTgt spid="25"/>
                                        </p:tgtEl>
                                      </p:cBhvr>
                                    </p:animEffect>
                                  </p:childTnLst>
                                </p:cTn>
                              </p:par>
                            </p:childTnLst>
                          </p:cTn>
                        </p:par>
                        <p:par>
                          <p:cTn id="81" fill="hold">
                            <p:stCondLst>
                              <p:cond delay="2750"/>
                            </p:stCondLst>
                            <p:childTnLst>
                              <p:par>
                                <p:cTn id="82" presetID="42" presetClass="path" presetSubtype="0" accel="50000" decel="50000" fill="hold" nodeType="afterEffect">
                                  <p:stCondLst>
                                    <p:cond delay="0"/>
                                  </p:stCondLst>
                                  <p:childTnLst>
                                    <p:animMotion origin="layout" path="M 4.16667E-6 -3.7037E-6 L 0.29713 0.00255 " pathEditMode="relative" rAng="0" ptsTypes="AA">
                                      <p:cBhvr>
                                        <p:cTn id="83" dur="500" fill="hold"/>
                                        <p:tgtEl>
                                          <p:spTgt spid="25"/>
                                        </p:tgtEl>
                                        <p:attrNameLst>
                                          <p:attrName>ppt_x</p:attrName>
                                          <p:attrName>ppt_y</p:attrName>
                                        </p:attrNameLst>
                                      </p:cBhvr>
                                      <p:rCtr x="14857" y="116"/>
                                    </p:animMotion>
                                  </p:childTnLst>
                                </p:cTn>
                              </p:par>
                            </p:childTnLst>
                          </p:cTn>
                        </p:par>
                        <p:par>
                          <p:cTn id="84" fill="hold">
                            <p:stCondLst>
                              <p:cond delay="3250"/>
                            </p:stCondLst>
                            <p:childTnLst>
                              <p:par>
                                <p:cTn id="85" presetID="1" presetClass="entr" presetSubtype="0" fill="hold" nodeType="afterEffect">
                                  <p:stCondLst>
                                    <p:cond delay="0"/>
                                  </p:stCondLst>
                                  <p:childTnLst>
                                    <p:set>
                                      <p:cBhvr>
                                        <p:cTn id="86" dur="1" fill="hold">
                                          <p:stCondLst>
                                            <p:cond delay="0"/>
                                          </p:stCondLst>
                                        </p:cTn>
                                        <p:tgtEl>
                                          <p:spTgt spid="26"/>
                                        </p:tgtEl>
                                        <p:attrNameLst>
                                          <p:attrName>style.visibility</p:attrName>
                                        </p:attrNameLst>
                                      </p:cBhvr>
                                      <p:to>
                                        <p:strVal val="visible"/>
                                      </p:to>
                                    </p:set>
                                  </p:childTnLst>
                                </p:cTn>
                              </p:par>
                              <p:par>
                                <p:cTn id="87" presetID="1" presetClass="exit" presetSubtype="0" fill="hold" nodeType="withEffect">
                                  <p:stCondLst>
                                    <p:cond delay="0"/>
                                  </p:stCondLst>
                                  <p:childTnLst>
                                    <p:set>
                                      <p:cBhvr>
                                        <p:cTn id="88" dur="1" fill="hold">
                                          <p:stCondLst>
                                            <p:cond delay="0"/>
                                          </p:stCondLst>
                                        </p:cTn>
                                        <p:tgtEl>
                                          <p:spTgt spid="25"/>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22" presetClass="entr" presetSubtype="8" fill="hold" nodeType="clickEffect">
                                  <p:stCondLst>
                                    <p:cond delay="0"/>
                                  </p:stCondLst>
                                  <p:childTnLst>
                                    <p:set>
                                      <p:cBhvr>
                                        <p:cTn id="92" dur="1" fill="hold">
                                          <p:stCondLst>
                                            <p:cond delay="0"/>
                                          </p:stCondLst>
                                        </p:cTn>
                                        <p:tgtEl>
                                          <p:spTgt spid="10"/>
                                        </p:tgtEl>
                                        <p:attrNameLst>
                                          <p:attrName>style.visibility</p:attrName>
                                        </p:attrNameLst>
                                      </p:cBhvr>
                                      <p:to>
                                        <p:strVal val="visible"/>
                                      </p:to>
                                    </p:set>
                                    <p:animEffect transition="in" filter="wipe(left)">
                                      <p:cBhvr>
                                        <p:cTn id="93" dur="500"/>
                                        <p:tgtEl>
                                          <p:spTgt spid="10"/>
                                        </p:tgtEl>
                                      </p:cBhvr>
                                    </p:animEffect>
                                  </p:childTnLst>
                                </p:cTn>
                              </p:par>
                              <p:par>
                                <p:cTn id="94" presetID="42" presetClass="path" presetSubtype="0" accel="50000" decel="50000" fill="hold" nodeType="withEffect">
                                  <p:stCondLst>
                                    <p:cond delay="0"/>
                                  </p:stCondLst>
                                  <p:childTnLst>
                                    <p:animMotion origin="layout" path="M 2.29167E-6 -3.7037E-6 L 0.15534 -0.11782 " pathEditMode="relative" rAng="0" ptsTypes="AA">
                                      <p:cBhvr>
                                        <p:cTn id="95" dur="1500" fill="hold"/>
                                        <p:tgtEl>
                                          <p:spTgt spid="18"/>
                                        </p:tgtEl>
                                        <p:attrNameLst>
                                          <p:attrName>ppt_x</p:attrName>
                                          <p:attrName>ppt_y</p:attrName>
                                        </p:attrNameLst>
                                      </p:cBhvr>
                                      <p:rCtr x="7760" y="-5903"/>
                                    </p:animMotion>
                                  </p:childTnLst>
                                </p:cTn>
                              </p:par>
                            </p:childTnLst>
                          </p:cTn>
                        </p:par>
                        <p:par>
                          <p:cTn id="96" fill="hold">
                            <p:stCondLst>
                              <p:cond delay="1500"/>
                            </p:stCondLst>
                            <p:childTnLst>
                              <p:par>
                                <p:cTn id="97" presetID="1" presetClass="entr" presetSubtype="0" fill="hold" nodeType="afterEffect">
                                  <p:stCondLst>
                                    <p:cond delay="0"/>
                                  </p:stCondLst>
                                  <p:childTnLst>
                                    <p:set>
                                      <p:cBhvr>
                                        <p:cTn id="98" dur="1" fill="hold">
                                          <p:stCondLst>
                                            <p:cond delay="0"/>
                                          </p:stCondLst>
                                        </p:cTn>
                                        <p:tgtEl>
                                          <p:spTgt spid="27"/>
                                        </p:tgtEl>
                                        <p:attrNameLst>
                                          <p:attrName>style.visibility</p:attrName>
                                        </p:attrNameLst>
                                      </p:cBhvr>
                                      <p:to>
                                        <p:strVal val="visible"/>
                                      </p:to>
                                    </p:set>
                                  </p:childTnLst>
                                </p:cTn>
                              </p:par>
                              <p:par>
                                <p:cTn id="99" presetID="1" presetClass="exit" presetSubtype="0" fill="hold" nodeType="withEffect">
                                  <p:stCondLst>
                                    <p:cond delay="0"/>
                                  </p:stCondLst>
                                  <p:childTnLst>
                                    <p:set>
                                      <p:cBhvr>
                                        <p:cTn id="100" dur="1" fill="hold">
                                          <p:stCondLst>
                                            <p:cond delay="0"/>
                                          </p:stCondLst>
                                        </p:cTn>
                                        <p:tgtEl>
                                          <p:spTgt spid="18"/>
                                        </p:tgtEl>
                                        <p:attrNameLst>
                                          <p:attrName>style.visibility</p:attrName>
                                        </p:attrNameLst>
                                      </p:cBhvr>
                                      <p:to>
                                        <p:strVal val="hidden"/>
                                      </p:to>
                                    </p:set>
                                  </p:childTnLst>
                                </p:cTn>
                              </p:par>
                            </p:childTnLst>
                          </p:cTn>
                        </p:par>
                        <p:par>
                          <p:cTn id="101" fill="hold">
                            <p:stCondLst>
                              <p:cond delay="1500"/>
                            </p:stCondLst>
                            <p:childTnLst>
                              <p:par>
                                <p:cTn id="102" presetID="42" presetClass="path" presetSubtype="0" accel="50000" decel="50000" fill="hold" nodeType="afterEffect">
                                  <p:stCondLst>
                                    <p:cond delay="0"/>
                                  </p:stCondLst>
                                  <p:childTnLst>
                                    <p:animMotion origin="layout" path="M 4.16667E-6 -3.7037E-6 L 0.05729 -3.7037E-6 " pathEditMode="relative" rAng="0" ptsTypes="AA">
                                      <p:cBhvr>
                                        <p:cTn id="103" dur="250" fill="hold"/>
                                        <p:tgtEl>
                                          <p:spTgt spid="20"/>
                                        </p:tgtEl>
                                        <p:attrNameLst>
                                          <p:attrName>ppt_x</p:attrName>
                                          <p:attrName>ppt_y</p:attrName>
                                        </p:attrNameLst>
                                      </p:cBhvr>
                                      <p:rCtr x="2865" y="0"/>
                                    </p:animMotion>
                                  </p:childTnLst>
                                </p:cTn>
                              </p:par>
                            </p:childTnLst>
                          </p:cTn>
                        </p:par>
                        <p:par>
                          <p:cTn id="104" fill="hold">
                            <p:stCondLst>
                              <p:cond delay="1750"/>
                            </p:stCondLst>
                            <p:childTnLst>
                              <p:par>
                                <p:cTn id="105" presetID="1" presetClass="entr" presetSubtype="0" fill="hold" nodeType="afterEffect">
                                  <p:stCondLst>
                                    <p:cond delay="0"/>
                                  </p:stCondLst>
                                  <p:childTnLst>
                                    <p:set>
                                      <p:cBhvr>
                                        <p:cTn id="106" dur="1" fill="hold">
                                          <p:stCondLst>
                                            <p:cond delay="0"/>
                                          </p:stCondLst>
                                        </p:cTn>
                                        <p:tgtEl>
                                          <p:spTgt spid="28"/>
                                        </p:tgtEl>
                                        <p:attrNameLst>
                                          <p:attrName>style.visibility</p:attrName>
                                        </p:attrNameLst>
                                      </p:cBhvr>
                                      <p:to>
                                        <p:strVal val="visible"/>
                                      </p:to>
                                    </p:set>
                                  </p:childTnLst>
                                </p:cTn>
                              </p:par>
                              <p:par>
                                <p:cTn id="107" presetID="1" presetClass="exit" presetSubtype="0" fill="hold"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childTnLst>
                          </p:cTn>
                        </p:par>
                        <p:par>
                          <p:cTn id="109" fill="hold">
                            <p:stCondLst>
                              <p:cond delay="1750"/>
                            </p:stCondLst>
                            <p:childTnLst>
                              <p:par>
                                <p:cTn id="110" presetID="42" presetClass="path" presetSubtype="0" accel="50000" decel="50000" fill="hold" nodeType="afterEffect">
                                  <p:stCondLst>
                                    <p:cond delay="0"/>
                                  </p:stCondLst>
                                  <p:childTnLst>
                                    <p:animMotion origin="layout" path="M -3.95833E-6 -3.7037E-6 L 0.05743 -3.7037E-6 " pathEditMode="relative" rAng="0" ptsTypes="AA">
                                      <p:cBhvr>
                                        <p:cTn id="111" dur="250" fill="hold"/>
                                        <p:tgtEl>
                                          <p:spTgt spid="22"/>
                                        </p:tgtEl>
                                        <p:attrNameLst>
                                          <p:attrName>ppt_x</p:attrName>
                                          <p:attrName>ppt_y</p:attrName>
                                        </p:attrNameLst>
                                      </p:cBhvr>
                                      <p:rCtr x="2865" y="0"/>
                                    </p:animMotion>
                                  </p:childTnLst>
                                </p:cTn>
                              </p:par>
                            </p:childTnLst>
                          </p:cTn>
                        </p:par>
                        <p:par>
                          <p:cTn id="112" fill="hold">
                            <p:stCondLst>
                              <p:cond delay="2000"/>
                            </p:stCondLst>
                            <p:childTnLst>
                              <p:par>
                                <p:cTn id="113" presetID="1" presetClass="entr" presetSubtype="0" fill="hold" nodeType="afterEffect">
                                  <p:stCondLst>
                                    <p:cond delay="0"/>
                                  </p:stCondLst>
                                  <p:childTnLst>
                                    <p:set>
                                      <p:cBhvr>
                                        <p:cTn id="114" dur="1" fill="hold">
                                          <p:stCondLst>
                                            <p:cond delay="0"/>
                                          </p:stCondLst>
                                        </p:cTn>
                                        <p:tgtEl>
                                          <p:spTgt spid="29"/>
                                        </p:tgtEl>
                                        <p:attrNameLst>
                                          <p:attrName>style.visibility</p:attrName>
                                        </p:attrNameLst>
                                      </p:cBhvr>
                                      <p:to>
                                        <p:strVal val="visible"/>
                                      </p:to>
                                    </p:set>
                                  </p:childTnLst>
                                </p:cTn>
                              </p:par>
                              <p:par>
                                <p:cTn id="115" presetID="1" presetClass="exit" presetSubtype="0" fill="hold" nodeType="withEffect">
                                  <p:stCondLst>
                                    <p:cond delay="0"/>
                                  </p:stCondLst>
                                  <p:childTnLst>
                                    <p:set>
                                      <p:cBhvr>
                                        <p:cTn id="116" dur="1" fill="hold">
                                          <p:stCondLst>
                                            <p:cond delay="0"/>
                                          </p:stCondLst>
                                        </p:cTn>
                                        <p:tgtEl>
                                          <p:spTgt spid="22"/>
                                        </p:tgtEl>
                                        <p:attrNameLst>
                                          <p:attrName>style.visibility</p:attrName>
                                        </p:attrNameLst>
                                      </p:cBhvr>
                                      <p:to>
                                        <p:strVal val="hidden"/>
                                      </p:to>
                                    </p:set>
                                  </p:childTnLst>
                                </p:cTn>
                              </p:par>
                            </p:childTnLst>
                          </p:cTn>
                        </p:par>
                        <p:par>
                          <p:cTn id="117" fill="hold">
                            <p:stCondLst>
                              <p:cond delay="2000"/>
                            </p:stCondLst>
                            <p:childTnLst>
                              <p:par>
                                <p:cTn id="118" presetID="42" presetClass="path" presetSubtype="0" accel="50000" decel="50000" fill="hold" nodeType="afterEffect">
                                  <p:stCondLst>
                                    <p:cond delay="0"/>
                                  </p:stCondLst>
                                  <p:childTnLst>
                                    <p:animMotion origin="layout" path="M -2.29167E-6 -3.7037E-6 L 0.05742 -3.7037E-6 " pathEditMode="relative" rAng="0" ptsTypes="AA">
                                      <p:cBhvr>
                                        <p:cTn id="119" dur="250" fill="hold"/>
                                        <p:tgtEl>
                                          <p:spTgt spid="24"/>
                                        </p:tgtEl>
                                        <p:attrNameLst>
                                          <p:attrName>ppt_x</p:attrName>
                                          <p:attrName>ppt_y</p:attrName>
                                        </p:attrNameLst>
                                      </p:cBhvr>
                                      <p:rCtr x="2865" y="0"/>
                                    </p:animMotion>
                                  </p:childTnLst>
                                </p:cTn>
                              </p:par>
                            </p:childTnLst>
                          </p:cTn>
                        </p:par>
                        <p:par>
                          <p:cTn id="120" fill="hold">
                            <p:stCondLst>
                              <p:cond delay="2250"/>
                            </p:stCondLst>
                            <p:childTnLst>
                              <p:par>
                                <p:cTn id="121" presetID="1" presetClass="entr" presetSubtype="0" fill="hold" nodeType="afterEffect">
                                  <p:stCondLst>
                                    <p:cond delay="0"/>
                                  </p:stCondLst>
                                  <p:childTnLst>
                                    <p:set>
                                      <p:cBhvr>
                                        <p:cTn id="122" dur="1" fill="hold">
                                          <p:stCondLst>
                                            <p:cond delay="0"/>
                                          </p:stCondLst>
                                        </p:cTn>
                                        <p:tgtEl>
                                          <p:spTgt spid="30"/>
                                        </p:tgtEl>
                                        <p:attrNameLst>
                                          <p:attrName>style.visibility</p:attrName>
                                        </p:attrNameLst>
                                      </p:cBhvr>
                                      <p:to>
                                        <p:strVal val="visible"/>
                                      </p:to>
                                    </p:set>
                                  </p:childTnLst>
                                </p:cTn>
                              </p:par>
                              <p:par>
                                <p:cTn id="123" presetID="1" presetClass="exit" presetSubtype="0" fill="hold" nodeType="withEffect">
                                  <p:stCondLst>
                                    <p:cond delay="0"/>
                                  </p:stCondLst>
                                  <p:childTnLst>
                                    <p:set>
                                      <p:cBhvr>
                                        <p:cTn id="124" dur="1" fill="hold">
                                          <p:stCondLst>
                                            <p:cond delay="0"/>
                                          </p:stCondLst>
                                        </p:cTn>
                                        <p:tgtEl>
                                          <p:spTgt spid="24"/>
                                        </p:tgtEl>
                                        <p:attrNameLst>
                                          <p:attrName>style.visibility</p:attrName>
                                        </p:attrNameLst>
                                      </p:cBhvr>
                                      <p:to>
                                        <p:strVal val="hidden"/>
                                      </p:to>
                                    </p:set>
                                  </p:childTnLst>
                                </p:cTn>
                              </p:par>
                            </p:childTnLst>
                          </p:cTn>
                        </p:par>
                        <p:par>
                          <p:cTn id="125" fill="hold">
                            <p:stCondLst>
                              <p:cond delay="2250"/>
                            </p:stCondLst>
                            <p:childTnLst>
                              <p:par>
                                <p:cTn id="126" presetID="42" presetClass="path" presetSubtype="0" accel="50000" decel="50000" fill="hold" nodeType="afterEffect">
                                  <p:stCondLst>
                                    <p:cond delay="0"/>
                                  </p:stCondLst>
                                  <p:childTnLst>
                                    <p:animMotion origin="layout" path="M -4.16667E-7 -2.59259E-6 L 0.05729 -0.00139 " pathEditMode="relative" rAng="0" ptsTypes="AA">
                                      <p:cBhvr>
                                        <p:cTn id="127" dur="250" fill="hold"/>
                                        <p:tgtEl>
                                          <p:spTgt spid="26"/>
                                        </p:tgtEl>
                                        <p:attrNameLst>
                                          <p:attrName>ppt_x</p:attrName>
                                          <p:attrName>ppt_y</p:attrName>
                                        </p:attrNameLst>
                                      </p:cBhvr>
                                      <p:rCtr x="2865" y="-69"/>
                                    </p:animMotion>
                                  </p:childTnLst>
                                </p:cTn>
                              </p:par>
                            </p:childTnLst>
                          </p:cTn>
                        </p:par>
                        <p:par>
                          <p:cTn id="128" fill="hold">
                            <p:stCondLst>
                              <p:cond delay="2500"/>
                            </p:stCondLst>
                            <p:childTnLst>
                              <p:par>
                                <p:cTn id="129" presetID="1" presetClass="entr" presetSubtype="0" fill="hold" nodeType="afterEffect">
                                  <p:stCondLst>
                                    <p:cond delay="0"/>
                                  </p:stCondLst>
                                  <p:childTnLst>
                                    <p:set>
                                      <p:cBhvr>
                                        <p:cTn id="130" dur="1" fill="hold">
                                          <p:stCondLst>
                                            <p:cond delay="0"/>
                                          </p:stCondLst>
                                        </p:cTn>
                                        <p:tgtEl>
                                          <p:spTgt spid="31"/>
                                        </p:tgtEl>
                                        <p:attrNameLst>
                                          <p:attrName>style.visibility</p:attrName>
                                        </p:attrNameLst>
                                      </p:cBhvr>
                                      <p:to>
                                        <p:strVal val="visible"/>
                                      </p:to>
                                    </p:set>
                                  </p:childTnLst>
                                </p:cTn>
                              </p:par>
                              <p:par>
                                <p:cTn id="131" presetID="1" presetClass="exit" presetSubtype="0" fill="hold" nodeType="withEffect">
                                  <p:stCondLst>
                                    <p:cond delay="0"/>
                                  </p:stCondLst>
                                  <p:childTnLst>
                                    <p:set>
                                      <p:cBhvr>
                                        <p:cTn id="132" dur="1" fill="hold">
                                          <p:stCondLst>
                                            <p:cond delay="0"/>
                                          </p:stCondLst>
                                        </p:cTn>
                                        <p:tgtEl>
                                          <p:spTgt spid="26"/>
                                        </p:tgtEl>
                                        <p:attrNameLst>
                                          <p:attrName>style.visibility</p:attrName>
                                        </p:attrNameLst>
                                      </p:cBhvr>
                                      <p:to>
                                        <p:strVal val="hidden"/>
                                      </p:to>
                                    </p:set>
                                  </p:childTnLst>
                                </p:cTn>
                              </p:par>
                            </p:childTnLst>
                          </p:cTn>
                        </p:par>
                      </p:childTnLst>
                    </p:cTn>
                  </p:par>
                  <p:par>
                    <p:cTn id="133" fill="hold">
                      <p:stCondLst>
                        <p:cond delay="indefinite"/>
                      </p:stCondLst>
                      <p:childTnLst>
                        <p:par>
                          <p:cTn id="134" fill="hold">
                            <p:stCondLst>
                              <p:cond delay="0"/>
                            </p:stCondLst>
                            <p:childTnLst>
                              <p:par>
                                <p:cTn id="135" presetID="22" presetClass="entr" presetSubtype="8" fill="hold" nodeType="clickEffect">
                                  <p:stCondLst>
                                    <p:cond delay="0"/>
                                  </p:stCondLst>
                                  <p:childTnLst>
                                    <p:set>
                                      <p:cBhvr>
                                        <p:cTn id="136" dur="1" fill="hold">
                                          <p:stCondLst>
                                            <p:cond delay="0"/>
                                          </p:stCondLst>
                                        </p:cTn>
                                        <p:tgtEl>
                                          <p:spTgt spid="11"/>
                                        </p:tgtEl>
                                        <p:attrNameLst>
                                          <p:attrName>style.visibility</p:attrName>
                                        </p:attrNameLst>
                                      </p:cBhvr>
                                      <p:to>
                                        <p:strVal val="visible"/>
                                      </p:to>
                                    </p:set>
                                    <p:animEffect transition="in" filter="wipe(left)">
                                      <p:cBhvr>
                                        <p:cTn id="137" dur="500"/>
                                        <p:tgtEl>
                                          <p:spTgt spid="11"/>
                                        </p:tgtEl>
                                      </p:cBhvr>
                                    </p:animEffect>
                                  </p:childTnLst>
                                </p:cTn>
                              </p:par>
                              <p:par>
                                <p:cTn id="138" presetID="42" presetClass="path" presetSubtype="0" accel="50000" decel="50000" fill="hold" nodeType="withEffect">
                                  <p:stCondLst>
                                    <p:cond delay="0"/>
                                  </p:stCondLst>
                                  <p:childTnLst>
                                    <p:animMotion origin="layout" path="M 2.29167E-6 -3.7037E-6 L 0.15338 0.06899 " pathEditMode="relative" rAng="0" ptsTypes="AA">
                                      <p:cBhvr>
                                        <p:cTn id="139" dur="1500" fill="hold"/>
                                        <p:tgtEl>
                                          <p:spTgt spid="28"/>
                                        </p:tgtEl>
                                        <p:attrNameLst>
                                          <p:attrName>ppt_x</p:attrName>
                                          <p:attrName>ppt_y</p:attrName>
                                        </p:attrNameLst>
                                      </p:cBhvr>
                                      <p:rCtr x="7669" y="3449"/>
                                    </p:animMotion>
                                  </p:childTnLst>
                                </p:cTn>
                              </p:par>
                            </p:childTnLst>
                          </p:cTn>
                        </p:par>
                        <p:par>
                          <p:cTn id="140" fill="hold">
                            <p:stCondLst>
                              <p:cond delay="1500"/>
                            </p:stCondLst>
                            <p:childTnLst>
                              <p:par>
                                <p:cTn id="141" presetID="1" presetClass="entr" presetSubtype="0" fill="hold" nodeType="afterEffect">
                                  <p:stCondLst>
                                    <p:cond delay="0"/>
                                  </p:stCondLst>
                                  <p:childTnLst>
                                    <p:set>
                                      <p:cBhvr>
                                        <p:cTn id="142" dur="1" fill="hold">
                                          <p:stCondLst>
                                            <p:cond delay="0"/>
                                          </p:stCondLst>
                                        </p:cTn>
                                        <p:tgtEl>
                                          <p:spTgt spid="32"/>
                                        </p:tgtEl>
                                        <p:attrNameLst>
                                          <p:attrName>style.visibility</p:attrName>
                                        </p:attrNameLst>
                                      </p:cBhvr>
                                      <p:to>
                                        <p:strVal val="visible"/>
                                      </p:to>
                                    </p:set>
                                  </p:childTnLst>
                                </p:cTn>
                              </p:par>
                              <p:par>
                                <p:cTn id="143" presetID="1" presetClass="exit" presetSubtype="0" fill="hold" nodeType="withEffect">
                                  <p:stCondLst>
                                    <p:cond delay="0"/>
                                  </p:stCondLst>
                                  <p:childTnLst>
                                    <p:set>
                                      <p:cBhvr>
                                        <p:cTn id="144" dur="1" fill="hold">
                                          <p:stCondLst>
                                            <p:cond delay="0"/>
                                          </p:stCondLst>
                                        </p:cTn>
                                        <p:tgtEl>
                                          <p:spTgt spid="28"/>
                                        </p:tgtEl>
                                        <p:attrNameLst>
                                          <p:attrName>style.visibility</p:attrName>
                                        </p:attrNameLst>
                                      </p:cBhvr>
                                      <p:to>
                                        <p:strVal val="hidden"/>
                                      </p:to>
                                    </p:set>
                                  </p:childTnLst>
                                </p:cTn>
                              </p:par>
                            </p:childTnLst>
                          </p:cTn>
                        </p:par>
                        <p:par>
                          <p:cTn id="145" fill="hold">
                            <p:stCondLst>
                              <p:cond delay="1500"/>
                            </p:stCondLst>
                            <p:childTnLst>
                              <p:par>
                                <p:cTn id="146" presetID="42" presetClass="path" presetSubtype="0" accel="50000" decel="50000" fill="hold" nodeType="afterEffect">
                                  <p:stCondLst>
                                    <p:cond delay="0"/>
                                  </p:stCondLst>
                                  <p:childTnLst>
                                    <p:animMotion origin="layout" path="M 4.16667E-6 -3.7037E-6 L 0.05729 -3.7037E-6 " pathEditMode="relative" rAng="0" ptsTypes="AA">
                                      <p:cBhvr>
                                        <p:cTn id="147" dur="250" fill="hold"/>
                                        <p:tgtEl>
                                          <p:spTgt spid="29"/>
                                        </p:tgtEl>
                                        <p:attrNameLst>
                                          <p:attrName>ppt_x</p:attrName>
                                          <p:attrName>ppt_y</p:attrName>
                                        </p:attrNameLst>
                                      </p:cBhvr>
                                      <p:rCtr x="2865" y="0"/>
                                    </p:animMotion>
                                  </p:childTnLst>
                                </p:cTn>
                              </p:par>
                            </p:childTnLst>
                          </p:cTn>
                        </p:par>
                        <p:par>
                          <p:cTn id="148" fill="hold">
                            <p:stCondLst>
                              <p:cond delay="1750"/>
                            </p:stCondLst>
                            <p:childTnLst>
                              <p:par>
                                <p:cTn id="149" presetID="1" presetClass="entr" presetSubtype="0" fill="hold" nodeType="afterEffect">
                                  <p:stCondLst>
                                    <p:cond delay="0"/>
                                  </p:stCondLst>
                                  <p:childTnLst>
                                    <p:set>
                                      <p:cBhvr>
                                        <p:cTn id="150" dur="1" fill="hold">
                                          <p:stCondLst>
                                            <p:cond delay="0"/>
                                          </p:stCondLst>
                                        </p:cTn>
                                        <p:tgtEl>
                                          <p:spTgt spid="33"/>
                                        </p:tgtEl>
                                        <p:attrNameLst>
                                          <p:attrName>style.visibility</p:attrName>
                                        </p:attrNameLst>
                                      </p:cBhvr>
                                      <p:to>
                                        <p:strVal val="visible"/>
                                      </p:to>
                                    </p:set>
                                  </p:childTnLst>
                                </p:cTn>
                              </p:par>
                              <p:par>
                                <p:cTn id="151" presetID="1" presetClass="exit" presetSubtype="0" fill="hold" nodeType="withEffect">
                                  <p:stCondLst>
                                    <p:cond delay="0"/>
                                  </p:stCondLst>
                                  <p:childTnLst>
                                    <p:set>
                                      <p:cBhvr>
                                        <p:cTn id="152" dur="1" fill="hold">
                                          <p:stCondLst>
                                            <p:cond delay="0"/>
                                          </p:stCondLst>
                                        </p:cTn>
                                        <p:tgtEl>
                                          <p:spTgt spid="29"/>
                                        </p:tgtEl>
                                        <p:attrNameLst>
                                          <p:attrName>style.visibility</p:attrName>
                                        </p:attrNameLst>
                                      </p:cBhvr>
                                      <p:to>
                                        <p:strVal val="hidden"/>
                                      </p:to>
                                    </p:set>
                                  </p:childTnLst>
                                </p:cTn>
                              </p:par>
                            </p:childTnLst>
                          </p:cTn>
                        </p:par>
                        <p:par>
                          <p:cTn id="153" fill="hold">
                            <p:stCondLst>
                              <p:cond delay="1750"/>
                            </p:stCondLst>
                            <p:childTnLst>
                              <p:par>
                                <p:cTn id="154" presetID="42" presetClass="path" presetSubtype="0" accel="50000" decel="50000" fill="hold" nodeType="afterEffect">
                                  <p:stCondLst>
                                    <p:cond delay="0"/>
                                  </p:stCondLst>
                                  <p:childTnLst>
                                    <p:animMotion origin="layout" path="M -3.95833E-6 3.7037E-6 L 0.05743 0.00115 " pathEditMode="relative" rAng="0" ptsTypes="AA">
                                      <p:cBhvr>
                                        <p:cTn id="155" dur="250" fill="hold"/>
                                        <p:tgtEl>
                                          <p:spTgt spid="30"/>
                                        </p:tgtEl>
                                        <p:attrNameLst>
                                          <p:attrName>ppt_x</p:attrName>
                                          <p:attrName>ppt_y</p:attrName>
                                        </p:attrNameLst>
                                      </p:cBhvr>
                                      <p:rCtr x="2865" y="46"/>
                                    </p:animMotion>
                                  </p:childTnLst>
                                </p:cTn>
                              </p:par>
                            </p:childTnLst>
                          </p:cTn>
                        </p:par>
                        <p:par>
                          <p:cTn id="156" fill="hold">
                            <p:stCondLst>
                              <p:cond delay="2000"/>
                            </p:stCondLst>
                            <p:childTnLst>
                              <p:par>
                                <p:cTn id="157" presetID="1" presetClass="entr" presetSubtype="0" fill="hold" nodeType="afterEffect">
                                  <p:stCondLst>
                                    <p:cond delay="0"/>
                                  </p:stCondLst>
                                  <p:childTnLst>
                                    <p:set>
                                      <p:cBhvr>
                                        <p:cTn id="158" dur="1" fill="hold">
                                          <p:stCondLst>
                                            <p:cond delay="0"/>
                                          </p:stCondLst>
                                        </p:cTn>
                                        <p:tgtEl>
                                          <p:spTgt spid="34"/>
                                        </p:tgtEl>
                                        <p:attrNameLst>
                                          <p:attrName>style.visibility</p:attrName>
                                        </p:attrNameLst>
                                      </p:cBhvr>
                                      <p:to>
                                        <p:strVal val="visible"/>
                                      </p:to>
                                    </p:set>
                                  </p:childTnLst>
                                </p:cTn>
                              </p:par>
                              <p:par>
                                <p:cTn id="159" presetID="1" presetClass="exit" presetSubtype="0" fill="hold" nodeType="withEffect">
                                  <p:stCondLst>
                                    <p:cond delay="0"/>
                                  </p:stCondLst>
                                  <p:childTnLst>
                                    <p:set>
                                      <p:cBhvr>
                                        <p:cTn id="160" dur="1" fill="hold">
                                          <p:stCondLst>
                                            <p:cond delay="0"/>
                                          </p:stCondLst>
                                        </p:cTn>
                                        <p:tgtEl>
                                          <p:spTgt spid="30"/>
                                        </p:tgtEl>
                                        <p:attrNameLst>
                                          <p:attrName>style.visibility</p:attrName>
                                        </p:attrNameLst>
                                      </p:cBhvr>
                                      <p:to>
                                        <p:strVal val="hidden"/>
                                      </p:to>
                                    </p:set>
                                  </p:childTnLst>
                                </p:cTn>
                              </p:par>
                            </p:childTnLst>
                          </p:cTn>
                        </p:par>
                        <p:par>
                          <p:cTn id="161" fill="hold">
                            <p:stCondLst>
                              <p:cond delay="2000"/>
                            </p:stCondLst>
                            <p:childTnLst>
                              <p:par>
                                <p:cTn id="162" presetID="42" presetClass="path" presetSubtype="0" accel="50000" decel="50000" fill="hold" nodeType="afterEffect">
                                  <p:stCondLst>
                                    <p:cond delay="0"/>
                                  </p:stCondLst>
                                  <p:childTnLst>
                                    <p:animMotion origin="layout" path="M -2.29167E-6 -2.59259E-6 L 0.05742 -0.00139 " pathEditMode="relative" rAng="0" ptsTypes="AA">
                                      <p:cBhvr>
                                        <p:cTn id="163" dur="250" fill="hold"/>
                                        <p:tgtEl>
                                          <p:spTgt spid="31"/>
                                        </p:tgtEl>
                                        <p:attrNameLst>
                                          <p:attrName>ppt_x</p:attrName>
                                          <p:attrName>ppt_y</p:attrName>
                                        </p:attrNameLst>
                                      </p:cBhvr>
                                      <p:rCtr x="2865" y="-69"/>
                                    </p:animMotion>
                                  </p:childTnLst>
                                </p:cTn>
                              </p:par>
                            </p:childTnLst>
                          </p:cTn>
                        </p:par>
                        <p:par>
                          <p:cTn id="164" fill="hold">
                            <p:stCondLst>
                              <p:cond delay="2250"/>
                            </p:stCondLst>
                            <p:childTnLst>
                              <p:par>
                                <p:cTn id="165" presetID="1" presetClass="entr" presetSubtype="0" fill="hold" nodeType="afterEffect">
                                  <p:stCondLst>
                                    <p:cond delay="0"/>
                                  </p:stCondLst>
                                  <p:childTnLst>
                                    <p:set>
                                      <p:cBhvr>
                                        <p:cTn id="166" dur="1" fill="hold">
                                          <p:stCondLst>
                                            <p:cond delay="0"/>
                                          </p:stCondLst>
                                        </p:cTn>
                                        <p:tgtEl>
                                          <p:spTgt spid="35"/>
                                        </p:tgtEl>
                                        <p:attrNameLst>
                                          <p:attrName>style.visibility</p:attrName>
                                        </p:attrNameLst>
                                      </p:cBhvr>
                                      <p:to>
                                        <p:strVal val="visible"/>
                                      </p:to>
                                    </p:set>
                                  </p:childTnLst>
                                </p:cTn>
                              </p:par>
                              <p:par>
                                <p:cTn id="167" presetID="1" presetClass="exit" presetSubtype="0" fill="hold" nodeType="withEffect">
                                  <p:stCondLst>
                                    <p:cond delay="0"/>
                                  </p:stCondLst>
                                  <p:childTnLst>
                                    <p:set>
                                      <p:cBhvr>
                                        <p:cTn id="168" dur="1" fill="hold">
                                          <p:stCondLst>
                                            <p:cond delay="0"/>
                                          </p:stCondLst>
                                        </p:cTn>
                                        <p:tgtEl>
                                          <p:spTgt spid="31"/>
                                        </p:tgtEl>
                                        <p:attrNameLst>
                                          <p:attrName>style.visibility</p:attrName>
                                        </p:attrNameLst>
                                      </p:cBhvr>
                                      <p:to>
                                        <p:strVal val="hidden"/>
                                      </p:to>
                                    </p:set>
                                  </p:childTnLst>
                                </p:cTn>
                              </p:par>
                            </p:childTnLst>
                          </p:cTn>
                        </p:par>
                      </p:childTnLst>
                    </p:cTn>
                  </p:par>
                  <p:par>
                    <p:cTn id="169" fill="hold">
                      <p:stCondLst>
                        <p:cond delay="indefinite"/>
                      </p:stCondLst>
                      <p:childTnLst>
                        <p:par>
                          <p:cTn id="170" fill="hold">
                            <p:stCondLst>
                              <p:cond delay="0"/>
                            </p:stCondLst>
                            <p:childTnLst>
                              <p:par>
                                <p:cTn id="171" presetID="9" presetClass="exit" presetSubtype="0" fill="hold" nodeType="clickEffect">
                                  <p:stCondLst>
                                    <p:cond delay="0"/>
                                  </p:stCondLst>
                                  <p:childTnLst>
                                    <p:animEffect transition="out" filter="dissolve">
                                      <p:cBhvr>
                                        <p:cTn id="172" dur="500"/>
                                        <p:tgtEl>
                                          <p:spTgt spid="27"/>
                                        </p:tgtEl>
                                      </p:cBhvr>
                                    </p:animEffect>
                                    <p:set>
                                      <p:cBhvr>
                                        <p:cTn id="173" dur="1" fill="hold">
                                          <p:stCondLst>
                                            <p:cond delay="499"/>
                                          </p:stCondLst>
                                        </p:cTn>
                                        <p:tgtEl>
                                          <p:spTgt spid="27"/>
                                        </p:tgtEl>
                                        <p:attrNameLst>
                                          <p:attrName>style.visibility</p:attrName>
                                        </p:attrNameLst>
                                      </p:cBhvr>
                                      <p:to>
                                        <p:strVal val="hidden"/>
                                      </p:to>
                                    </p:set>
                                  </p:childTnLst>
                                </p:cTn>
                              </p:par>
                            </p:childTnLst>
                          </p:cTn>
                        </p:par>
                        <p:par>
                          <p:cTn id="174" fill="hold">
                            <p:stCondLst>
                              <p:cond delay="500"/>
                            </p:stCondLst>
                            <p:childTnLst>
                              <p:par>
                                <p:cTn id="175" presetID="42" presetClass="path" presetSubtype="0" accel="50000" decel="50000" fill="hold" nodeType="afterEffect">
                                  <p:stCondLst>
                                    <p:cond delay="0"/>
                                  </p:stCondLst>
                                  <p:childTnLst>
                                    <p:animMotion origin="layout" path="M 2.29167E-6 3.7037E-6 L 0.15534 -0.11667 " pathEditMode="relative" rAng="0" ptsTypes="AA">
                                      <p:cBhvr>
                                        <p:cTn id="176" dur="500" fill="hold"/>
                                        <p:tgtEl>
                                          <p:spTgt spid="33"/>
                                        </p:tgtEl>
                                        <p:attrNameLst>
                                          <p:attrName>ppt_x</p:attrName>
                                          <p:attrName>ppt_y</p:attrName>
                                        </p:attrNameLst>
                                      </p:cBhvr>
                                      <p:rCtr x="7760" y="-5833"/>
                                    </p:animMotion>
                                  </p:childTnLst>
                                </p:cTn>
                              </p:par>
                            </p:childTnLst>
                          </p:cTn>
                        </p:par>
                        <p:par>
                          <p:cTn id="177" fill="hold">
                            <p:stCondLst>
                              <p:cond delay="1000"/>
                            </p:stCondLst>
                            <p:childTnLst>
                              <p:par>
                                <p:cTn id="178" presetID="1" presetClass="entr" presetSubtype="0" fill="hold" nodeType="afterEffect">
                                  <p:stCondLst>
                                    <p:cond delay="0"/>
                                  </p:stCondLst>
                                  <p:childTnLst>
                                    <p:set>
                                      <p:cBhvr>
                                        <p:cTn id="179" dur="1" fill="hold">
                                          <p:stCondLst>
                                            <p:cond delay="0"/>
                                          </p:stCondLst>
                                        </p:cTn>
                                        <p:tgtEl>
                                          <p:spTgt spid="36"/>
                                        </p:tgtEl>
                                        <p:attrNameLst>
                                          <p:attrName>style.visibility</p:attrName>
                                        </p:attrNameLst>
                                      </p:cBhvr>
                                      <p:to>
                                        <p:strVal val="visible"/>
                                      </p:to>
                                    </p:set>
                                  </p:childTnLst>
                                </p:cTn>
                              </p:par>
                              <p:par>
                                <p:cTn id="180" presetID="1" presetClass="exit" presetSubtype="0" fill="hold" nodeType="withEffect">
                                  <p:stCondLst>
                                    <p:cond delay="0"/>
                                  </p:stCondLst>
                                  <p:childTnLst>
                                    <p:set>
                                      <p:cBhvr>
                                        <p:cTn id="181" dur="1" fill="hold">
                                          <p:stCondLst>
                                            <p:cond delay="0"/>
                                          </p:stCondLst>
                                        </p:cTn>
                                        <p:tgtEl>
                                          <p:spTgt spid="33"/>
                                        </p:tgtEl>
                                        <p:attrNameLst>
                                          <p:attrName>style.visibility</p:attrName>
                                        </p:attrNameLst>
                                      </p:cBhvr>
                                      <p:to>
                                        <p:strVal val="hidden"/>
                                      </p:to>
                                    </p:set>
                                  </p:childTnLst>
                                </p:cTn>
                              </p:par>
                            </p:childTnLst>
                          </p:cTn>
                        </p:par>
                        <p:par>
                          <p:cTn id="182" fill="hold">
                            <p:stCondLst>
                              <p:cond delay="1000"/>
                            </p:stCondLst>
                            <p:childTnLst>
                              <p:par>
                                <p:cTn id="183" presetID="42" presetClass="path" presetSubtype="0" accel="50000" decel="50000" fill="hold" nodeType="afterEffect">
                                  <p:stCondLst>
                                    <p:cond delay="0"/>
                                  </p:stCondLst>
                                  <p:childTnLst>
                                    <p:animMotion origin="layout" path="M 4.16667E-6 -3.7037E-6 L 0.05729 -3.7037E-6 " pathEditMode="relative" rAng="0" ptsTypes="AA">
                                      <p:cBhvr>
                                        <p:cTn id="184" dur="250" fill="hold"/>
                                        <p:tgtEl>
                                          <p:spTgt spid="34"/>
                                        </p:tgtEl>
                                        <p:attrNameLst>
                                          <p:attrName>ppt_x</p:attrName>
                                          <p:attrName>ppt_y</p:attrName>
                                        </p:attrNameLst>
                                      </p:cBhvr>
                                      <p:rCtr x="2865" y="0"/>
                                    </p:animMotion>
                                  </p:childTnLst>
                                </p:cTn>
                              </p:par>
                            </p:childTnLst>
                          </p:cTn>
                        </p:par>
                        <p:par>
                          <p:cTn id="185" fill="hold">
                            <p:stCondLst>
                              <p:cond delay="1250"/>
                            </p:stCondLst>
                            <p:childTnLst>
                              <p:par>
                                <p:cTn id="186" presetID="1" presetClass="entr" presetSubtype="0" fill="hold" nodeType="afterEffect">
                                  <p:stCondLst>
                                    <p:cond delay="0"/>
                                  </p:stCondLst>
                                  <p:childTnLst>
                                    <p:set>
                                      <p:cBhvr>
                                        <p:cTn id="187" dur="1" fill="hold">
                                          <p:stCondLst>
                                            <p:cond delay="0"/>
                                          </p:stCondLst>
                                        </p:cTn>
                                        <p:tgtEl>
                                          <p:spTgt spid="37"/>
                                        </p:tgtEl>
                                        <p:attrNameLst>
                                          <p:attrName>style.visibility</p:attrName>
                                        </p:attrNameLst>
                                      </p:cBhvr>
                                      <p:to>
                                        <p:strVal val="visible"/>
                                      </p:to>
                                    </p:set>
                                  </p:childTnLst>
                                </p:cTn>
                              </p:par>
                              <p:par>
                                <p:cTn id="188" presetID="1" presetClass="exit" presetSubtype="0" fill="hold" nodeType="withEffect">
                                  <p:stCondLst>
                                    <p:cond delay="0"/>
                                  </p:stCondLst>
                                  <p:childTnLst>
                                    <p:set>
                                      <p:cBhvr>
                                        <p:cTn id="189" dur="1" fill="hold">
                                          <p:stCondLst>
                                            <p:cond delay="0"/>
                                          </p:stCondLst>
                                        </p:cTn>
                                        <p:tgtEl>
                                          <p:spTgt spid="34"/>
                                        </p:tgtEl>
                                        <p:attrNameLst>
                                          <p:attrName>style.visibility</p:attrName>
                                        </p:attrNameLst>
                                      </p:cBhvr>
                                      <p:to>
                                        <p:strVal val="hidden"/>
                                      </p:to>
                                    </p:set>
                                  </p:childTnLst>
                                </p:cTn>
                              </p:par>
                            </p:childTnLst>
                          </p:cTn>
                        </p:par>
                        <p:par>
                          <p:cTn id="190" fill="hold">
                            <p:stCondLst>
                              <p:cond delay="1250"/>
                            </p:stCondLst>
                            <p:childTnLst>
                              <p:par>
                                <p:cTn id="191" presetID="42" presetClass="path" presetSubtype="0" accel="50000" decel="50000" fill="hold" nodeType="afterEffect">
                                  <p:stCondLst>
                                    <p:cond delay="0"/>
                                  </p:stCondLst>
                                  <p:childTnLst>
                                    <p:animMotion origin="layout" path="M -3.95833E-6 -3.7037E-6 L 0.05743 -3.7037E-6 " pathEditMode="relative" rAng="0" ptsTypes="AA">
                                      <p:cBhvr>
                                        <p:cTn id="192" dur="250" fill="hold"/>
                                        <p:tgtEl>
                                          <p:spTgt spid="35"/>
                                        </p:tgtEl>
                                        <p:attrNameLst>
                                          <p:attrName>ppt_x</p:attrName>
                                          <p:attrName>ppt_y</p:attrName>
                                        </p:attrNameLst>
                                      </p:cBhvr>
                                      <p:rCtr x="2865" y="0"/>
                                    </p:animMotion>
                                  </p:childTnLst>
                                </p:cTn>
                              </p:par>
                            </p:childTnLst>
                          </p:cTn>
                        </p:par>
                        <p:par>
                          <p:cTn id="193" fill="hold">
                            <p:stCondLst>
                              <p:cond delay="1500"/>
                            </p:stCondLst>
                            <p:childTnLst>
                              <p:par>
                                <p:cTn id="194" presetID="1" presetClass="entr" presetSubtype="0" fill="hold" nodeType="afterEffect">
                                  <p:stCondLst>
                                    <p:cond delay="0"/>
                                  </p:stCondLst>
                                  <p:childTnLst>
                                    <p:set>
                                      <p:cBhvr>
                                        <p:cTn id="195" dur="1" fill="hold">
                                          <p:stCondLst>
                                            <p:cond delay="0"/>
                                          </p:stCondLst>
                                        </p:cTn>
                                        <p:tgtEl>
                                          <p:spTgt spid="38"/>
                                        </p:tgtEl>
                                        <p:attrNameLst>
                                          <p:attrName>style.visibility</p:attrName>
                                        </p:attrNameLst>
                                      </p:cBhvr>
                                      <p:to>
                                        <p:strVal val="visible"/>
                                      </p:to>
                                    </p:set>
                                  </p:childTnLst>
                                </p:cTn>
                              </p:par>
                              <p:par>
                                <p:cTn id="196" presetID="1" presetClass="exit" presetSubtype="0" fill="hold" nodeType="withEffect">
                                  <p:stCondLst>
                                    <p:cond delay="0"/>
                                  </p:stCondLst>
                                  <p:childTnLst>
                                    <p:set>
                                      <p:cBhvr>
                                        <p:cTn id="197" dur="1" fill="hold">
                                          <p:stCondLst>
                                            <p:cond delay="0"/>
                                          </p:stCondLst>
                                        </p:cTn>
                                        <p:tgtEl>
                                          <p:spTgt spid="35"/>
                                        </p:tgtEl>
                                        <p:attrNameLst>
                                          <p:attrName>style.visibility</p:attrName>
                                        </p:attrNameLst>
                                      </p:cBhvr>
                                      <p:to>
                                        <p:strVal val="hidden"/>
                                      </p:to>
                                    </p:set>
                                  </p:childTnLst>
                                </p:cTn>
                              </p:par>
                            </p:childTnLst>
                          </p:cTn>
                        </p:par>
                        <p:par>
                          <p:cTn id="198" fill="hold">
                            <p:stCondLst>
                              <p:cond delay="1500"/>
                            </p:stCondLst>
                            <p:childTnLst>
                              <p:par>
                                <p:cTn id="199" presetID="9" presetClass="exit" presetSubtype="0" fill="hold" nodeType="afterEffect">
                                  <p:stCondLst>
                                    <p:cond delay="0"/>
                                  </p:stCondLst>
                                  <p:childTnLst>
                                    <p:animEffect transition="out" filter="dissolve">
                                      <p:cBhvr>
                                        <p:cTn id="200" dur="500"/>
                                        <p:tgtEl>
                                          <p:spTgt spid="32"/>
                                        </p:tgtEl>
                                      </p:cBhvr>
                                    </p:animEffect>
                                    <p:set>
                                      <p:cBhvr>
                                        <p:cTn id="201" dur="1" fill="hold">
                                          <p:stCondLst>
                                            <p:cond delay="499"/>
                                          </p:stCondLst>
                                        </p:cTn>
                                        <p:tgtEl>
                                          <p:spTgt spid="32"/>
                                        </p:tgtEl>
                                        <p:attrNameLst>
                                          <p:attrName>style.visibility</p:attrName>
                                        </p:attrNameLst>
                                      </p:cBhvr>
                                      <p:to>
                                        <p:strVal val="hidden"/>
                                      </p:to>
                                    </p:set>
                                  </p:childTnLst>
                                </p:cTn>
                              </p:par>
                            </p:childTnLst>
                          </p:cTn>
                        </p:par>
                        <p:par>
                          <p:cTn id="202" fill="hold">
                            <p:stCondLst>
                              <p:cond delay="2000"/>
                            </p:stCondLst>
                            <p:childTnLst>
                              <p:par>
                                <p:cTn id="203" presetID="42" presetClass="path" presetSubtype="0" accel="50000" decel="50000" fill="hold" nodeType="afterEffect">
                                  <p:stCondLst>
                                    <p:cond delay="0"/>
                                  </p:stCondLst>
                                  <p:childTnLst>
                                    <p:animMotion origin="layout" path="M 2.29167E-6 3.7037E-6 L 0.15286 0.06921 " pathEditMode="relative" rAng="0" ptsTypes="AA">
                                      <p:cBhvr>
                                        <p:cTn id="204" dur="500" fill="hold"/>
                                        <p:tgtEl>
                                          <p:spTgt spid="37"/>
                                        </p:tgtEl>
                                        <p:attrNameLst>
                                          <p:attrName>ppt_x</p:attrName>
                                          <p:attrName>ppt_y</p:attrName>
                                        </p:attrNameLst>
                                      </p:cBhvr>
                                      <p:rCtr x="7643" y="3449"/>
                                    </p:animMotion>
                                  </p:childTnLst>
                                </p:cTn>
                              </p:par>
                            </p:childTnLst>
                          </p:cTn>
                        </p:par>
                        <p:par>
                          <p:cTn id="205" fill="hold">
                            <p:stCondLst>
                              <p:cond delay="2500"/>
                            </p:stCondLst>
                            <p:childTnLst>
                              <p:par>
                                <p:cTn id="206" presetID="1" presetClass="entr" presetSubtype="0" fill="hold" nodeType="afterEffect">
                                  <p:stCondLst>
                                    <p:cond delay="0"/>
                                  </p:stCondLst>
                                  <p:childTnLst>
                                    <p:set>
                                      <p:cBhvr>
                                        <p:cTn id="207" dur="1" fill="hold">
                                          <p:stCondLst>
                                            <p:cond delay="0"/>
                                          </p:stCondLst>
                                        </p:cTn>
                                        <p:tgtEl>
                                          <p:spTgt spid="39"/>
                                        </p:tgtEl>
                                        <p:attrNameLst>
                                          <p:attrName>style.visibility</p:attrName>
                                        </p:attrNameLst>
                                      </p:cBhvr>
                                      <p:to>
                                        <p:strVal val="visible"/>
                                      </p:to>
                                    </p:set>
                                  </p:childTnLst>
                                </p:cTn>
                              </p:par>
                              <p:par>
                                <p:cTn id="208" presetID="1" presetClass="exit" presetSubtype="0" fill="hold" nodeType="withEffect">
                                  <p:stCondLst>
                                    <p:cond delay="0"/>
                                  </p:stCondLst>
                                  <p:childTnLst>
                                    <p:set>
                                      <p:cBhvr>
                                        <p:cTn id="209" dur="1" fill="hold">
                                          <p:stCondLst>
                                            <p:cond delay="0"/>
                                          </p:stCondLst>
                                        </p:cTn>
                                        <p:tgtEl>
                                          <p:spTgt spid="37"/>
                                        </p:tgtEl>
                                        <p:attrNameLst>
                                          <p:attrName>style.visibility</p:attrName>
                                        </p:attrNameLst>
                                      </p:cBhvr>
                                      <p:to>
                                        <p:strVal val="hidden"/>
                                      </p:to>
                                    </p:set>
                                  </p:childTnLst>
                                </p:cTn>
                              </p:par>
                            </p:childTnLst>
                          </p:cTn>
                        </p:par>
                        <p:par>
                          <p:cTn id="210" fill="hold">
                            <p:stCondLst>
                              <p:cond delay="2500"/>
                            </p:stCondLst>
                            <p:childTnLst>
                              <p:par>
                                <p:cTn id="211" presetID="42" presetClass="path" presetSubtype="0" accel="50000" decel="50000" fill="hold" nodeType="afterEffect">
                                  <p:stCondLst>
                                    <p:cond delay="0"/>
                                  </p:stCondLst>
                                  <p:childTnLst>
                                    <p:animMotion origin="layout" path="M 4.16667E-6 3.7037E-6 L 0.05729 0.00115 " pathEditMode="relative" rAng="0" ptsTypes="AA">
                                      <p:cBhvr>
                                        <p:cTn id="212" dur="250" fill="hold"/>
                                        <p:tgtEl>
                                          <p:spTgt spid="38"/>
                                        </p:tgtEl>
                                        <p:attrNameLst>
                                          <p:attrName>ppt_x</p:attrName>
                                          <p:attrName>ppt_y</p:attrName>
                                        </p:attrNameLst>
                                      </p:cBhvr>
                                      <p:rCtr x="2865" y="46"/>
                                    </p:animMotion>
                                  </p:childTnLst>
                                </p:cTn>
                              </p:par>
                            </p:childTnLst>
                          </p:cTn>
                        </p:par>
                        <p:par>
                          <p:cTn id="213" fill="hold">
                            <p:stCondLst>
                              <p:cond delay="2750"/>
                            </p:stCondLst>
                            <p:childTnLst>
                              <p:par>
                                <p:cTn id="214" presetID="1" presetClass="entr" presetSubtype="0" fill="hold" nodeType="afterEffect">
                                  <p:stCondLst>
                                    <p:cond delay="0"/>
                                  </p:stCondLst>
                                  <p:childTnLst>
                                    <p:set>
                                      <p:cBhvr>
                                        <p:cTn id="215" dur="1" fill="hold">
                                          <p:stCondLst>
                                            <p:cond delay="0"/>
                                          </p:stCondLst>
                                        </p:cTn>
                                        <p:tgtEl>
                                          <p:spTgt spid="40"/>
                                        </p:tgtEl>
                                        <p:attrNameLst>
                                          <p:attrName>style.visibility</p:attrName>
                                        </p:attrNameLst>
                                      </p:cBhvr>
                                      <p:to>
                                        <p:strVal val="visible"/>
                                      </p:to>
                                    </p:set>
                                  </p:childTnLst>
                                </p:cTn>
                              </p:par>
                              <p:par>
                                <p:cTn id="216" presetID="1" presetClass="exit" presetSubtype="0" fill="hold" nodeType="withEffect">
                                  <p:stCondLst>
                                    <p:cond delay="0"/>
                                  </p:stCondLst>
                                  <p:childTnLst>
                                    <p:set>
                                      <p:cBhvr>
                                        <p:cTn id="217" dur="1" fill="hold">
                                          <p:stCondLst>
                                            <p:cond delay="0"/>
                                          </p:stCondLst>
                                        </p:cTn>
                                        <p:tgtEl>
                                          <p:spTgt spid="38"/>
                                        </p:tgtEl>
                                        <p:attrNameLst>
                                          <p:attrName>style.visibility</p:attrName>
                                        </p:attrNameLst>
                                      </p:cBhvr>
                                      <p:to>
                                        <p:strVal val="hidden"/>
                                      </p:to>
                                    </p:set>
                                  </p:childTnLst>
                                </p:cTn>
                              </p:par>
                            </p:childTnLst>
                          </p:cTn>
                        </p:par>
                        <p:par>
                          <p:cTn id="218" fill="hold">
                            <p:stCondLst>
                              <p:cond delay="2750"/>
                            </p:stCondLst>
                            <p:childTnLst>
                              <p:par>
                                <p:cTn id="219" presetID="9" presetClass="exit" presetSubtype="0" fill="hold" nodeType="afterEffect">
                                  <p:stCondLst>
                                    <p:cond delay="0"/>
                                  </p:stCondLst>
                                  <p:childTnLst>
                                    <p:animEffect transition="out" filter="dissolve">
                                      <p:cBhvr>
                                        <p:cTn id="220" dur="500"/>
                                        <p:tgtEl>
                                          <p:spTgt spid="36"/>
                                        </p:tgtEl>
                                      </p:cBhvr>
                                    </p:animEffect>
                                    <p:set>
                                      <p:cBhvr>
                                        <p:cTn id="221" dur="1" fill="hold">
                                          <p:stCondLst>
                                            <p:cond delay="499"/>
                                          </p:stCondLst>
                                        </p:cTn>
                                        <p:tgtEl>
                                          <p:spTgt spid="36"/>
                                        </p:tgtEl>
                                        <p:attrNameLst>
                                          <p:attrName>style.visibility</p:attrName>
                                        </p:attrNameLst>
                                      </p:cBhvr>
                                      <p:to>
                                        <p:strVal val="hidden"/>
                                      </p:to>
                                    </p:set>
                                  </p:childTnLst>
                                </p:cTn>
                              </p:par>
                            </p:childTnLst>
                          </p:cTn>
                        </p:par>
                        <p:par>
                          <p:cTn id="222" fill="hold">
                            <p:stCondLst>
                              <p:cond delay="3250"/>
                            </p:stCondLst>
                            <p:childTnLst>
                              <p:par>
                                <p:cTn id="223" presetID="42" presetClass="path" presetSubtype="0" accel="50000" decel="50000" fill="hold" nodeType="afterEffect">
                                  <p:stCondLst>
                                    <p:cond delay="0"/>
                                  </p:stCondLst>
                                  <p:childTnLst>
                                    <p:animMotion origin="layout" path="M 2.29167E-6 3.7037E-6 L 0.15469 -0.11667 " pathEditMode="relative" rAng="0" ptsTypes="AA">
                                      <p:cBhvr>
                                        <p:cTn id="224" dur="500" fill="hold"/>
                                        <p:tgtEl>
                                          <p:spTgt spid="40"/>
                                        </p:tgtEl>
                                        <p:attrNameLst>
                                          <p:attrName>ppt_x</p:attrName>
                                          <p:attrName>ppt_y</p:attrName>
                                        </p:attrNameLst>
                                      </p:cBhvr>
                                      <p:rCtr x="7734" y="-5833"/>
                                    </p:animMotion>
                                  </p:childTnLst>
                                </p:cTn>
                              </p:par>
                            </p:childTnLst>
                          </p:cTn>
                        </p:par>
                        <p:par>
                          <p:cTn id="225" fill="hold">
                            <p:stCondLst>
                              <p:cond delay="3750"/>
                            </p:stCondLst>
                            <p:childTnLst>
                              <p:par>
                                <p:cTn id="226" presetID="1" presetClass="entr" presetSubtype="0" fill="hold" nodeType="afterEffect">
                                  <p:stCondLst>
                                    <p:cond delay="0"/>
                                  </p:stCondLst>
                                  <p:childTnLst>
                                    <p:set>
                                      <p:cBhvr>
                                        <p:cTn id="227" dur="1" fill="hold">
                                          <p:stCondLst>
                                            <p:cond delay="0"/>
                                          </p:stCondLst>
                                        </p:cTn>
                                        <p:tgtEl>
                                          <p:spTgt spid="41"/>
                                        </p:tgtEl>
                                        <p:attrNameLst>
                                          <p:attrName>style.visibility</p:attrName>
                                        </p:attrNameLst>
                                      </p:cBhvr>
                                      <p:to>
                                        <p:strVal val="visible"/>
                                      </p:to>
                                    </p:set>
                                  </p:childTnLst>
                                </p:cTn>
                              </p:par>
                              <p:par>
                                <p:cTn id="228" presetID="1" presetClass="exit" presetSubtype="0" fill="hold" nodeType="withEffect">
                                  <p:stCondLst>
                                    <p:cond delay="0"/>
                                  </p:stCondLst>
                                  <p:childTnLst>
                                    <p:set>
                                      <p:cBhvr>
                                        <p:cTn id="229" dur="1" fill="hold">
                                          <p:stCondLst>
                                            <p:cond delay="0"/>
                                          </p:stCondLst>
                                        </p:cTn>
                                        <p:tgtEl>
                                          <p:spTgt spid="40"/>
                                        </p:tgtEl>
                                        <p:attrNameLst>
                                          <p:attrName>style.visibility</p:attrName>
                                        </p:attrNameLst>
                                      </p:cBhvr>
                                      <p:to>
                                        <p:strVal val="hidden"/>
                                      </p:to>
                                    </p:set>
                                  </p:childTnLst>
                                </p:cTn>
                              </p:par>
                            </p:childTnLst>
                          </p:cTn>
                        </p:par>
                        <p:par>
                          <p:cTn id="230" fill="hold">
                            <p:stCondLst>
                              <p:cond delay="3750"/>
                            </p:stCondLst>
                            <p:childTnLst>
                              <p:par>
                                <p:cTn id="231" presetID="9" presetClass="exit" presetSubtype="0" fill="hold" nodeType="afterEffect">
                                  <p:stCondLst>
                                    <p:cond delay="0"/>
                                  </p:stCondLst>
                                  <p:childTnLst>
                                    <p:animEffect transition="out" filter="dissolve">
                                      <p:cBhvr>
                                        <p:cTn id="232" dur="500"/>
                                        <p:tgtEl>
                                          <p:spTgt spid="39"/>
                                        </p:tgtEl>
                                      </p:cBhvr>
                                    </p:animEffect>
                                    <p:set>
                                      <p:cBhvr>
                                        <p:cTn id="233" dur="1" fill="hold">
                                          <p:stCondLst>
                                            <p:cond delay="499"/>
                                          </p:stCondLst>
                                        </p:cTn>
                                        <p:tgtEl>
                                          <p:spTgt spid="39"/>
                                        </p:tgtEl>
                                        <p:attrNameLst>
                                          <p:attrName>style.visibility</p:attrName>
                                        </p:attrNameLst>
                                      </p:cBhvr>
                                      <p:to>
                                        <p:strVal val="hidden"/>
                                      </p:to>
                                    </p:set>
                                  </p:childTnLst>
                                </p:cTn>
                              </p:par>
                            </p:childTnLst>
                          </p:cTn>
                        </p:par>
                        <p:par>
                          <p:cTn id="234" fill="hold">
                            <p:stCondLst>
                              <p:cond delay="4250"/>
                            </p:stCondLst>
                            <p:childTnLst>
                              <p:par>
                                <p:cTn id="235" presetID="9" presetClass="exit" presetSubtype="0" fill="hold" nodeType="afterEffect">
                                  <p:stCondLst>
                                    <p:cond delay="0"/>
                                  </p:stCondLst>
                                  <p:childTnLst>
                                    <p:animEffect transition="out" filter="dissolve">
                                      <p:cBhvr>
                                        <p:cTn id="236" dur="500"/>
                                        <p:tgtEl>
                                          <p:spTgt spid="41"/>
                                        </p:tgtEl>
                                      </p:cBhvr>
                                    </p:animEffect>
                                    <p:set>
                                      <p:cBhvr>
                                        <p:cTn id="237" dur="1" fill="hold">
                                          <p:stCondLst>
                                            <p:cond delay="499"/>
                                          </p:stCondLst>
                                        </p:cTn>
                                        <p:tgtEl>
                                          <p:spTgt spid="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1CBB30-4E21-74F0-01D5-C7938A3D93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CC22A9-3232-92B1-2B57-B5D266443A36}"/>
              </a:ext>
            </a:extLst>
          </p:cNvPr>
          <p:cNvSpPr>
            <a:spLocks noGrp="1"/>
          </p:cNvSpPr>
          <p:nvPr>
            <p:ph type="title"/>
          </p:nvPr>
        </p:nvSpPr>
        <p:spPr/>
        <p:txBody>
          <a:bodyPr/>
          <a:lstStyle/>
          <a:p>
            <a:r>
              <a:rPr lang="en-US" dirty="0"/>
              <a:t>Benefits</a:t>
            </a:r>
          </a:p>
        </p:txBody>
      </p:sp>
      <p:sp>
        <p:nvSpPr>
          <p:cNvPr id="3" name="Primary Context Box">
            <a:extLst>
              <a:ext uri="{FF2B5EF4-FFF2-40B4-BE49-F238E27FC236}">
                <a16:creationId xmlns:a16="http://schemas.microsoft.com/office/drawing/2014/main" id="{469B3C52-3604-2372-4ABD-4C168514C963}"/>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Scalability</a:t>
            </a:r>
          </a:p>
        </p:txBody>
      </p:sp>
      <p:sp>
        <p:nvSpPr>
          <p:cNvPr id="4" name="Primary Context Box">
            <a:extLst>
              <a:ext uri="{FF2B5EF4-FFF2-40B4-BE49-F238E27FC236}">
                <a16:creationId xmlns:a16="http://schemas.microsoft.com/office/drawing/2014/main" id="{197F2474-A951-5B88-081E-4D9A29FC7B76}"/>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Load Balancing</a:t>
            </a:r>
          </a:p>
        </p:txBody>
      </p:sp>
      <p:sp>
        <p:nvSpPr>
          <p:cNvPr id="5" name="Secondary Content Box">
            <a:extLst>
              <a:ext uri="{FF2B5EF4-FFF2-40B4-BE49-F238E27FC236}">
                <a16:creationId xmlns:a16="http://schemas.microsoft.com/office/drawing/2014/main" id="{04490AE1-53FF-1A4C-21D2-427FB24A6BF3}"/>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Fault Tolerance</a:t>
            </a:r>
          </a:p>
        </p:txBody>
      </p:sp>
    </p:spTree>
    <p:extLst>
      <p:ext uri="{BB962C8B-B14F-4D97-AF65-F5344CB8AC3E}">
        <p14:creationId xmlns:p14="http://schemas.microsoft.com/office/powerpoint/2010/main" val="3777767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10F7D-62E4-3592-C3F9-E6E7D34A32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4DB2AA7-5E92-49EA-42EA-D43D44909130}"/>
              </a:ext>
            </a:extLst>
          </p:cNvPr>
          <p:cNvSpPr>
            <a:spLocks noGrp="1"/>
          </p:cNvSpPr>
          <p:nvPr>
            <p:ph type="title"/>
          </p:nvPr>
        </p:nvSpPr>
        <p:spPr/>
        <p:txBody>
          <a:bodyPr/>
          <a:lstStyle/>
          <a:p>
            <a:r>
              <a:rPr lang="en-US" dirty="0"/>
              <a:t>Drawbacks</a:t>
            </a:r>
          </a:p>
        </p:txBody>
      </p:sp>
      <p:sp>
        <p:nvSpPr>
          <p:cNvPr id="3" name="Primary Context Box">
            <a:extLst>
              <a:ext uri="{FF2B5EF4-FFF2-40B4-BE49-F238E27FC236}">
                <a16:creationId xmlns:a16="http://schemas.microsoft.com/office/drawing/2014/main" id="{EB196F1A-DD63-7588-9207-E9AC8966E93C}"/>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Messaging Ordering</a:t>
            </a:r>
          </a:p>
        </p:txBody>
      </p:sp>
      <p:sp>
        <p:nvSpPr>
          <p:cNvPr id="4" name="Primary Context Box">
            <a:extLst>
              <a:ext uri="{FF2B5EF4-FFF2-40B4-BE49-F238E27FC236}">
                <a16:creationId xmlns:a16="http://schemas.microsoft.com/office/drawing/2014/main" id="{285AABA4-D30B-E2EC-BB3A-FC157558CA1E}"/>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Complexity in Coordination</a:t>
            </a:r>
          </a:p>
        </p:txBody>
      </p:sp>
      <p:sp>
        <p:nvSpPr>
          <p:cNvPr id="5" name="Secondary Content Box">
            <a:extLst>
              <a:ext uri="{FF2B5EF4-FFF2-40B4-BE49-F238E27FC236}">
                <a16:creationId xmlns:a16="http://schemas.microsoft.com/office/drawing/2014/main" id="{C2A2D396-D8D3-209F-B211-55D5DFD474D7}"/>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Resource Contention</a:t>
            </a:r>
          </a:p>
        </p:txBody>
      </p:sp>
    </p:spTree>
    <p:extLst>
      <p:ext uri="{BB962C8B-B14F-4D97-AF65-F5344CB8AC3E}">
        <p14:creationId xmlns:p14="http://schemas.microsoft.com/office/powerpoint/2010/main" val="865379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AFB63F-CDFD-1BF5-2215-91769FBAFB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353D7D-A2CF-C39B-E573-24722B2327A1}"/>
              </a:ext>
            </a:extLst>
          </p:cNvPr>
          <p:cNvSpPr>
            <a:spLocks noGrp="1"/>
          </p:cNvSpPr>
          <p:nvPr>
            <p:ph type="title"/>
          </p:nvPr>
        </p:nvSpPr>
        <p:spPr/>
        <p:txBody>
          <a:bodyPr/>
          <a:lstStyle/>
          <a:p>
            <a:r>
              <a:rPr lang="en-US" dirty="0"/>
              <a:t>Drawbacks</a:t>
            </a:r>
          </a:p>
        </p:txBody>
      </p:sp>
      <p:sp>
        <p:nvSpPr>
          <p:cNvPr id="3" name="Primary Context Box">
            <a:extLst>
              <a:ext uri="{FF2B5EF4-FFF2-40B4-BE49-F238E27FC236}">
                <a16:creationId xmlns:a16="http://schemas.microsoft.com/office/drawing/2014/main" id="{4BFA35E9-7C19-DEAD-4AC0-15E2BEC9C5E4}"/>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Task Processing</a:t>
            </a:r>
          </a:p>
        </p:txBody>
      </p:sp>
      <p:sp>
        <p:nvSpPr>
          <p:cNvPr id="4" name="Primary Context Box">
            <a:extLst>
              <a:ext uri="{FF2B5EF4-FFF2-40B4-BE49-F238E27FC236}">
                <a16:creationId xmlns:a16="http://schemas.microsoft.com/office/drawing/2014/main" id="{60EB7B18-D6B8-6F3D-30C3-2DBEF5B0B3DB}"/>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Data Processing</a:t>
            </a:r>
          </a:p>
        </p:txBody>
      </p:sp>
      <p:sp>
        <p:nvSpPr>
          <p:cNvPr id="5" name="Secondary Content Box">
            <a:extLst>
              <a:ext uri="{FF2B5EF4-FFF2-40B4-BE49-F238E27FC236}">
                <a16:creationId xmlns:a16="http://schemas.microsoft.com/office/drawing/2014/main" id="{0A388E3E-A7F2-DC64-6F7B-FB85AAC7F26A}"/>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Order Processing</a:t>
            </a:r>
          </a:p>
        </p:txBody>
      </p:sp>
    </p:spTree>
    <p:extLst>
      <p:ext uri="{BB962C8B-B14F-4D97-AF65-F5344CB8AC3E}">
        <p14:creationId xmlns:p14="http://schemas.microsoft.com/office/powerpoint/2010/main" val="2100167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screen shot of a computer&#10;&#10;AI-generated content may be incorrect.">
            <a:extLst>
              <a:ext uri="{FF2B5EF4-FFF2-40B4-BE49-F238E27FC236}">
                <a16:creationId xmlns:a16="http://schemas.microsoft.com/office/drawing/2014/main" id="{6726442A-2853-29CB-D6F8-F733E1718645}"/>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5392616" y="462835"/>
            <a:ext cx="5343950" cy="5949687"/>
          </a:xfrm>
        </p:spPr>
      </p:pic>
      <p:sp>
        <p:nvSpPr>
          <p:cNvPr id="5" name="Primary Context Box">
            <a:extLst>
              <a:ext uri="{FF2B5EF4-FFF2-40B4-BE49-F238E27FC236}">
                <a16:creationId xmlns:a16="http://schemas.microsoft.com/office/drawing/2014/main" id="{D93ECB0F-6D1A-8A43-5F51-BDD20E25515C}"/>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2"/>
                </a:solidFill>
              </a:rPr>
              <a:t>Create Namespace</a:t>
            </a:r>
            <a:endParaRPr lang="en-US" sz="2000" b="1" dirty="0">
              <a:solidFill>
                <a:schemeClr val="tx2"/>
              </a:solidFill>
            </a:endParaRPr>
          </a:p>
        </p:txBody>
      </p:sp>
      <p:sp>
        <p:nvSpPr>
          <p:cNvPr id="6" name="Title 3">
            <a:extLst>
              <a:ext uri="{FF2B5EF4-FFF2-40B4-BE49-F238E27FC236}">
                <a16:creationId xmlns:a16="http://schemas.microsoft.com/office/drawing/2014/main" id="{E007054A-1BB1-C2A6-E41F-1468765647F9}"/>
              </a:ext>
            </a:extLst>
          </p:cNvPr>
          <p:cNvSpPr>
            <a:spLocks noGrp="1"/>
          </p:cNvSpPr>
          <p:nvPr>
            <p:ph type="title"/>
          </p:nvPr>
        </p:nvSpPr>
        <p:spPr>
          <a:xfrm>
            <a:off x="548640" y="457200"/>
            <a:ext cx="3575304" cy="591312"/>
          </a:xfrm>
        </p:spPr>
        <p:txBody>
          <a:bodyPr/>
          <a:lstStyle/>
          <a:p>
            <a:r>
              <a:rPr lang="en-US"/>
              <a:t>Demonstration</a:t>
            </a:r>
            <a:endParaRPr lang="en-US" dirty="0"/>
          </a:p>
        </p:txBody>
      </p:sp>
    </p:spTree>
    <p:extLst>
      <p:ext uri="{BB962C8B-B14F-4D97-AF65-F5344CB8AC3E}">
        <p14:creationId xmlns:p14="http://schemas.microsoft.com/office/powerpoint/2010/main" val="24807996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9DBDF-E726-9D3D-D5EF-8061B26A173B}"/>
              </a:ext>
            </a:extLst>
          </p:cNvPr>
          <p:cNvSpPr>
            <a:spLocks noGrp="1"/>
          </p:cNvSpPr>
          <p:nvPr>
            <p:ph type="title"/>
          </p:nvPr>
        </p:nvSpPr>
        <p:spPr/>
        <p:txBody>
          <a:bodyPr/>
          <a:lstStyle/>
          <a:p>
            <a:r>
              <a:rPr lang="en-US" dirty="0"/>
              <a:t>Key Components</a:t>
            </a:r>
          </a:p>
        </p:txBody>
      </p:sp>
      <p:sp>
        <p:nvSpPr>
          <p:cNvPr id="3" name="Primary Context Box">
            <a:extLst>
              <a:ext uri="{FF2B5EF4-FFF2-40B4-BE49-F238E27FC236}">
                <a16:creationId xmlns:a16="http://schemas.microsoft.com/office/drawing/2014/main" id="{0B8A6365-5FF6-5026-D959-052F2290B98C}"/>
              </a:ext>
            </a:extLst>
          </p:cNvPr>
          <p:cNvSpPr/>
          <p:nvPr/>
        </p:nvSpPr>
        <p:spPr>
          <a:xfrm>
            <a:off x="551815" y="147796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Message Producer (Sender)</a:t>
            </a:r>
          </a:p>
        </p:txBody>
      </p:sp>
      <p:sp>
        <p:nvSpPr>
          <p:cNvPr id="4" name="Primary Context Box">
            <a:extLst>
              <a:ext uri="{FF2B5EF4-FFF2-40B4-BE49-F238E27FC236}">
                <a16:creationId xmlns:a16="http://schemas.microsoft.com/office/drawing/2014/main" id="{911039A1-4D44-2D34-AB88-78AF6C03635D}"/>
              </a:ext>
            </a:extLst>
          </p:cNvPr>
          <p:cNvSpPr/>
          <p:nvPr/>
        </p:nvSpPr>
        <p:spPr>
          <a:xfrm>
            <a:off x="4324159" y="147796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Message Queue</a:t>
            </a:r>
          </a:p>
        </p:txBody>
      </p:sp>
      <p:sp>
        <p:nvSpPr>
          <p:cNvPr id="5" name="Secondary Content Box">
            <a:extLst>
              <a:ext uri="{FF2B5EF4-FFF2-40B4-BE49-F238E27FC236}">
                <a16:creationId xmlns:a16="http://schemas.microsoft.com/office/drawing/2014/main" id="{1472EEA5-8CD7-8676-BDF3-AD3F65C5A626}"/>
              </a:ext>
            </a:extLst>
          </p:cNvPr>
          <p:cNvSpPr/>
          <p:nvPr/>
        </p:nvSpPr>
        <p:spPr>
          <a:xfrm>
            <a:off x="8096503" y="1477963"/>
            <a:ext cx="3549397"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Message Consumer (Receiver)</a:t>
            </a:r>
          </a:p>
        </p:txBody>
      </p:sp>
      <p:grpSp>
        <p:nvGrpSpPr>
          <p:cNvPr id="18" name="Group 17">
            <a:extLst>
              <a:ext uri="{FF2B5EF4-FFF2-40B4-BE49-F238E27FC236}">
                <a16:creationId xmlns:a16="http://schemas.microsoft.com/office/drawing/2014/main" id="{116DAF8E-243D-98C4-84A5-EFD61B7BE0EC}"/>
              </a:ext>
            </a:extLst>
          </p:cNvPr>
          <p:cNvGrpSpPr/>
          <p:nvPr/>
        </p:nvGrpSpPr>
        <p:grpSpPr>
          <a:xfrm>
            <a:off x="2906497" y="3916095"/>
            <a:ext cx="6379005" cy="1179252"/>
            <a:chOff x="2932674" y="4326478"/>
            <a:chExt cx="6379005" cy="1179252"/>
          </a:xfrm>
        </p:grpSpPr>
        <p:sp>
          <p:nvSpPr>
            <p:cNvPr id="19" name="Rectangle: Rounded Corners 18">
              <a:extLst>
                <a:ext uri="{FF2B5EF4-FFF2-40B4-BE49-F238E27FC236}">
                  <a16:creationId xmlns:a16="http://schemas.microsoft.com/office/drawing/2014/main" id="{DEC6CC9F-AD5C-2D7B-7ECC-7E6B3051697F}"/>
                </a:ext>
              </a:extLst>
            </p:cNvPr>
            <p:cNvSpPr/>
            <p:nvPr/>
          </p:nvSpPr>
          <p:spPr>
            <a:xfrm>
              <a:off x="4707030" y="4388071"/>
              <a:ext cx="2777940" cy="563802"/>
            </a:xfrm>
            <a:prstGeom prst="roundRect">
              <a:avLst/>
            </a:prstGeom>
            <a:solidFill>
              <a:schemeClr val="accent2">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20" name="Oval 19">
              <a:extLst>
                <a:ext uri="{FF2B5EF4-FFF2-40B4-BE49-F238E27FC236}">
                  <a16:creationId xmlns:a16="http://schemas.microsoft.com/office/drawing/2014/main" id="{D77960E6-E9E0-8AA0-B4B0-4A422490A6B9}"/>
                </a:ext>
              </a:extLst>
            </p:cNvPr>
            <p:cNvSpPr/>
            <p:nvPr/>
          </p:nvSpPr>
          <p:spPr>
            <a:xfrm>
              <a:off x="3087139" y="4326479"/>
              <a:ext cx="729625" cy="686985"/>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21" name="Oval 20">
              <a:extLst>
                <a:ext uri="{FF2B5EF4-FFF2-40B4-BE49-F238E27FC236}">
                  <a16:creationId xmlns:a16="http://schemas.microsoft.com/office/drawing/2014/main" id="{D73478FC-3B83-AC31-5D2F-1CC10A7D97C8}"/>
                </a:ext>
              </a:extLst>
            </p:cNvPr>
            <p:cNvSpPr/>
            <p:nvPr/>
          </p:nvSpPr>
          <p:spPr>
            <a:xfrm>
              <a:off x="8375236" y="4326478"/>
              <a:ext cx="729625" cy="686985"/>
            </a:xfrm>
            <a:prstGeom prst="ellipse">
              <a:avLst/>
            </a:prstGeom>
            <a:solidFill>
              <a:schemeClr val="accent6">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cxnSp>
          <p:nvCxnSpPr>
            <p:cNvPr id="22" name="Straight Arrow Connector 21">
              <a:extLst>
                <a:ext uri="{FF2B5EF4-FFF2-40B4-BE49-F238E27FC236}">
                  <a16:creationId xmlns:a16="http://schemas.microsoft.com/office/drawing/2014/main" id="{88EF3EEC-C741-7DDD-CAC7-3F20C185DDB1}"/>
                </a:ext>
              </a:extLst>
            </p:cNvPr>
            <p:cNvCxnSpPr>
              <a:cxnSpLocks/>
              <a:stCxn id="20" idx="6"/>
              <a:endCxn id="19" idx="1"/>
            </p:cNvCxnSpPr>
            <p:nvPr/>
          </p:nvCxnSpPr>
          <p:spPr>
            <a:xfrm>
              <a:off x="3816764" y="4669972"/>
              <a:ext cx="890266" cy="0"/>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000EFA4-678D-9424-E25B-04E3552D230A}"/>
                </a:ext>
              </a:extLst>
            </p:cNvPr>
            <p:cNvCxnSpPr>
              <a:cxnSpLocks/>
            </p:cNvCxnSpPr>
            <p:nvPr/>
          </p:nvCxnSpPr>
          <p:spPr>
            <a:xfrm>
              <a:off x="7484970" y="4669970"/>
              <a:ext cx="890266" cy="0"/>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6AF74E24-926D-972C-4E5E-DFB98E70D6DC}"/>
                </a:ext>
              </a:extLst>
            </p:cNvPr>
            <p:cNvSpPr txBox="1"/>
            <p:nvPr/>
          </p:nvSpPr>
          <p:spPr>
            <a:xfrm>
              <a:off x="2932674" y="5136398"/>
              <a:ext cx="1038554" cy="369332"/>
            </a:xfrm>
            <a:prstGeom prst="rect">
              <a:avLst/>
            </a:prstGeom>
            <a:noFill/>
          </p:spPr>
          <p:txBody>
            <a:bodyPr wrap="none" rtlCol="0">
              <a:spAutoFit/>
            </a:bodyPr>
            <a:lstStyle/>
            <a:p>
              <a:r>
                <a:rPr lang="en-US" dirty="0"/>
                <a:t>Producer</a:t>
              </a:r>
            </a:p>
          </p:txBody>
        </p:sp>
        <p:sp>
          <p:nvSpPr>
            <p:cNvPr id="25" name="TextBox 24">
              <a:extLst>
                <a:ext uri="{FF2B5EF4-FFF2-40B4-BE49-F238E27FC236}">
                  <a16:creationId xmlns:a16="http://schemas.microsoft.com/office/drawing/2014/main" id="{A82E190E-4C60-3ED8-8607-E5FA0226B4D0}"/>
                </a:ext>
              </a:extLst>
            </p:cNvPr>
            <p:cNvSpPr txBox="1"/>
            <p:nvPr/>
          </p:nvSpPr>
          <p:spPr>
            <a:xfrm>
              <a:off x="5688675" y="5136398"/>
              <a:ext cx="814647" cy="369332"/>
            </a:xfrm>
            <a:prstGeom prst="rect">
              <a:avLst/>
            </a:prstGeom>
            <a:noFill/>
          </p:spPr>
          <p:txBody>
            <a:bodyPr wrap="none" rtlCol="0">
              <a:spAutoFit/>
            </a:bodyPr>
            <a:lstStyle/>
            <a:p>
              <a:r>
                <a:rPr lang="en-US" dirty="0"/>
                <a:t>Queue</a:t>
              </a:r>
            </a:p>
          </p:txBody>
        </p:sp>
        <p:sp>
          <p:nvSpPr>
            <p:cNvPr id="26" name="TextBox 25">
              <a:extLst>
                <a:ext uri="{FF2B5EF4-FFF2-40B4-BE49-F238E27FC236}">
                  <a16:creationId xmlns:a16="http://schemas.microsoft.com/office/drawing/2014/main" id="{17F8E99D-9998-3ED1-7021-15A8722A1307}"/>
                </a:ext>
              </a:extLst>
            </p:cNvPr>
            <p:cNvSpPr txBox="1"/>
            <p:nvPr/>
          </p:nvSpPr>
          <p:spPr>
            <a:xfrm>
              <a:off x="8168417" y="5136398"/>
              <a:ext cx="1143262" cy="369332"/>
            </a:xfrm>
            <a:prstGeom prst="rect">
              <a:avLst/>
            </a:prstGeom>
            <a:noFill/>
          </p:spPr>
          <p:txBody>
            <a:bodyPr wrap="none" rtlCol="0">
              <a:spAutoFit/>
            </a:bodyPr>
            <a:lstStyle/>
            <a:p>
              <a:r>
                <a:rPr lang="en-US" dirty="0"/>
                <a:t>Consumer</a:t>
              </a:r>
            </a:p>
          </p:txBody>
        </p:sp>
      </p:grpSp>
      <p:pic>
        <p:nvPicPr>
          <p:cNvPr id="27" name="Picture 26" descr="Free Envelope Clipart Black And White, Download Free Envelope Clipart Black  And White png images, Free ClipArts on Clipart Library">
            <a:extLst>
              <a:ext uri="{FF2B5EF4-FFF2-40B4-BE49-F238E27FC236}">
                <a16:creationId xmlns:a16="http://schemas.microsoft.com/office/drawing/2014/main" id="{E9FD5C25-8518-54AF-EE1D-FE870FB1E22C}"/>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157914" y="407506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descr="Free Envelope Clipart Black And White, Download Free Envelope Clipart Black  And White png images, Free ClipArts on Clipart Library">
            <a:extLst>
              <a:ext uri="{FF2B5EF4-FFF2-40B4-BE49-F238E27FC236}">
                <a16:creationId xmlns:a16="http://schemas.microsoft.com/office/drawing/2014/main" id="{D41AC79A-DFDD-1F2A-0ACD-64B50F08D895}"/>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827955" y="4075062"/>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descr="Free Envelope Clipart Black And White, Download Free Envelope Clipart Black  And White png images, Free ClipArts on Clipart Library">
            <a:extLst>
              <a:ext uri="{FF2B5EF4-FFF2-40B4-BE49-F238E27FC236}">
                <a16:creationId xmlns:a16="http://schemas.microsoft.com/office/drawing/2014/main" id="{A3E837E1-4377-3BDD-8397-A873E4E8B6E6}"/>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8446011" y="4061065"/>
            <a:ext cx="535720" cy="369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6981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left)">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path" presetSubtype="0" accel="50000" decel="50000" fill="hold" nodeType="clickEffect">
                                  <p:stCondLst>
                                    <p:cond delay="0"/>
                                  </p:stCondLst>
                                  <p:childTnLst>
                                    <p:animMotion origin="layout" path="M 4.16667E-7 -4.81481E-6 L 0.3013 -4.81481E-6 " pathEditMode="relative" rAng="0" ptsTypes="AA">
                                      <p:cBhvr>
                                        <p:cTn id="31" dur="2000" fill="hold"/>
                                        <p:tgtEl>
                                          <p:spTgt spid="27"/>
                                        </p:tgtEl>
                                        <p:attrNameLst>
                                          <p:attrName>ppt_x</p:attrName>
                                          <p:attrName>ppt_y</p:attrName>
                                        </p:attrNameLst>
                                      </p:cBhvr>
                                      <p:rCtr x="15065" y="0"/>
                                    </p:animMotion>
                                  </p:childTnLst>
                                </p:cTn>
                              </p:par>
                            </p:childTnLst>
                          </p:cTn>
                        </p:par>
                        <p:par>
                          <p:cTn id="32" fill="hold">
                            <p:stCondLst>
                              <p:cond delay="2000"/>
                            </p:stCondLst>
                            <p:childTnLst>
                              <p:par>
                                <p:cTn id="33" presetID="1" presetClass="exit" presetSubtype="0" fill="hold" nodeType="afterEffect">
                                  <p:stCondLst>
                                    <p:cond delay="0"/>
                                  </p:stCondLst>
                                  <p:childTnLst>
                                    <p:set>
                                      <p:cBhvr>
                                        <p:cTn id="34" dur="1" fill="hold">
                                          <p:stCondLst>
                                            <p:cond delay="0"/>
                                          </p:stCondLst>
                                        </p:cTn>
                                        <p:tgtEl>
                                          <p:spTgt spid="27"/>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2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42" presetClass="path" presetSubtype="0" accel="50000" decel="50000" fill="hold" nodeType="clickEffect">
                                  <p:stCondLst>
                                    <p:cond delay="0"/>
                                  </p:stCondLst>
                                  <p:childTnLst>
                                    <p:animMotion origin="layout" path="M -1.25E-6 -4.81481E-6 L 0.13307 -0.003 " pathEditMode="relative" rAng="0" ptsTypes="AA">
                                      <p:cBhvr>
                                        <p:cTn id="40" dur="2000" fill="hold"/>
                                        <p:tgtEl>
                                          <p:spTgt spid="28"/>
                                        </p:tgtEl>
                                        <p:attrNameLst>
                                          <p:attrName>ppt_x</p:attrName>
                                          <p:attrName>ppt_y</p:attrName>
                                        </p:attrNameLst>
                                      </p:cBhvr>
                                      <p:rCtr x="6654" y="-162"/>
                                    </p:animMotion>
                                  </p:childTnLst>
                                </p:cTn>
                              </p:par>
                            </p:childTnLst>
                          </p:cTn>
                        </p:par>
                        <p:par>
                          <p:cTn id="41" fill="hold">
                            <p:stCondLst>
                              <p:cond delay="2000"/>
                            </p:stCondLst>
                            <p:childTnLst>
                              <p:par>
                                <p:cTn id="42" presetID="1" presetClass="exit" presetSubtype="0" fill="hold" nodeType="afterEffect">
                                  <p:stCondLst>
                                    <p:cond delay="0"/>
                                  </p:stCondLst>
                                  <p:childTnLst>
                                    <p:set>
                                      <p:cBhvr>
                                        <p:cTn id="43" dur="1" fill="hold">
                                          <p:stCondLst>
                                            <p:cond delay="0"/>
                                          </p:stCondLst>
                                        </p:cTn>
                                        <p:tgtEl>
                                          <p:spTgt spid="28"/>
                                        </p:tgtEl>
                                        <p:attrNameLst>
                                          <p:attrName>style.visibility</p:attrName>
                                        </p:attrNameLst>
                                      </p:cBhvr>
                                      <p:to>
                                        <p:strVal val="hidden"/>
                                      </p:to>
                                    </p:set>
                                  </p:childTnLst>
                                </p:cTn>
                              </p:par>
                              <p:par>
                                <p:cTn id="44" presetID="1" presetClass="entr" presetSubtype="0" fill="hold" nodeType="withEffect">
                                  <p:stCondLst>
                                    <p:cond delay="0"/>
                                  </p:stCondLst>
                                  <p:childTnLst>
                                    <p:set>
                                      <p:cBhvr>
                                        <p:cTn id="45" dur="1" fill="hold">
                                          <p:stCondLst>
                                            <p:cond delay="0"/>
                                          </p:stCondLst>
                                        </p:cTn>
                                        <p:tgtEl>
                                          <p:spTgt spid="29"/>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0" presetClass="exit" presetSubtype="0" fill="hold" nodeType="clickEffect">
                                  <p:stCondLst>
                                    <p:cond delay="0"/>
                                  </p:stCondLst>
                                  <p:childTnLst>
                                    <p:animEffect transition="out" filter="fade">
                                      <p:cBhvr>
                                        <p:cTn id="49" dur="500"/>
                                        <p:tgtEl>
                                          <p:spTgt spid="29"/>
                                        </p:tgtEl>
                                      </p:cBhvr>
                                    </p:animEffect>
                                    <p:set>
                                      <p:cBhvr>
                                        <p:cTn id="50" dur="1" fill="hold">
                                          <p:stCondLst>
                                            <p:cond delay="4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screen shot of a computer code&#10;&#10;AI-generated content may be incorrect.">
            <a:extLst>
              <a:ext uri="{FF2B5EF4-FFF2-40B4-BE49-F238E27FC236}">
                <a16:creationId xmlns:a16="http://schemas.microsoft.com/office/drawing/2014/main" id="{619068F5-D614-1636-2A09-E1603A9AA448}"/>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4702511" y="1156189"/>
            <a:ext cx="7145947" cy="4763965"/>
          </a:xfrm>
        </p:spPr>
      </p:pic>
      <p:sp>
        <p:nvSpPr>
          <p:cNvPr id="5" name="Primary Context Box">
            <a:extLst>
              <a:ext uri="{FF2B5EF4-FFF2-40B4-BE49-F238E27FC236}">
                <a16:creationId xmlns:a16="http://schemas.microsoft.com/office/drawing/2014/main" id="{7C56718A-B2AC-F4FE-EF9E-2DF8EFF375D6}"/>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4044AE05-4857-2CE0-2B5E-7183BA919725}"/>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Message Queue</a:t>
            </a:r>
          </a:p>
        </p:txBody>
      </p:sp>
      <p:sp>
        <p:nvSpPr>
          <p:cNvPr id="7" name="Rectangle: Rounded Corners 6">
            <a:extLst>
              <a:ext uri="{FF2B5EF4-FFF2-40B4-BE49-F238E27FC236}">
                <a16:creationId xmlns:a16="http://schemas.microsoft.com/office/drawing/2014/main" id="{9B2F3025-8891-AF83-55DC-9184702FD426}"/>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76DF42B7-EA90-5CDB-66FB-3536E2DF0F20}"/>
              </a:ext>
            </a:extLst>
          </p:cNvPr>
          <p:cNvSpPr>
            <a:spLocks noGrp="1"/>
          </p:cNvSpPr>
          <p:nvPr>
            <p:ph type="title"/>
          </p:nvPr>
        </p:nvSpPr>
        <p:spPr>
          <a:xfrm>
            <a:off x="548640" y="457200"/>
            <a:ext cx="3575304" cy="591312"/>
          </a:xfrm>
        </p:spPr>
        <p:txBody>
          <a:bodyPr/>
          <a:lstStyle/>
          <a:p>
            <a:r>
              <a:rPr lang="en-US" dirty="0"/>
              <a:t>Demonstration</a:t>
            </a:r>
          </a:p>
        </p:txBody>
      </p:sp>
    </p:spTree>
    <p:extLst>
      <p:ext uri="{BB962C8B-B14F-4D97-AF65-F5344CB8AC3E}">
        <p14:creationId xmlns:p14="http://schemas.microsoft.com/office/powerpoint/2010/main" val="7928661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descr="A computer screen shot of a program&#10;&#10;AI-generated content may be incorrect.">
            <a:extLst>
              <a:ext uri="{FF2B5EF4-FFF2-40B4-BE49-F238E27FC236}">
                <a16:creationId xmlns:a16="http://schemas.microsoft.com/office/drawing/2014/main" id="{7EF0D3B2-D67F-C392-0895-9F361711B145}"/>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4897801" y="994241"/>
            <a:ext cx="6719069" cy="5117309"/>
          </a:xfrm>
        </p:spPr>
      </p:pic>
      <p:sp>
        <p:nvSpPr>
          <p:cNvPr id="5" name="Primary Context Box">
            <a:extLst>
              <a:ext uri="{FF2B5EF4-FFF2-40B4-BE49-F238E27FC236}">
                <a16:creationId xmlns:a16="http://schemas.microsoft.com/office/drawing/2014/main" id="{0341B9C8-B626-6489-BEBC-DB79262305A2}"/>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69E0DC23-1F51-AE4A-31BF-0F004983B298}"/>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Message Queue</a:t>
            </a:r>
          </a:p>
        </p:txBody>
      </p:sp>
      <p:sp>
        <p:nvSpPr>
          <p:cNvPr id="7" name="Rectangle: Rounded Corners 6">
            <a:extLst>
              <a:ext uri="{FF2B5EF4-FFF2-40B4-BE49-F238E27FC236}">
                <a16:creationId xmlns:a16="http://schemas.microsoft.com/office/drawing/2014/main" id="{A4D8F4C4-4ED7-4E4E-F000-8483D7C87F02}"/>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622EE1D0-BA9A-9CC4-1EF9-F69C8B51616C}"/>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2FD59396-59B6-DDB1-2958-58C02FAB156E}"/>
              </a:ext>
            </a:extLst>
          </p:cNvPr>
          <p:cNvSpPr/>
          <p:nvPr/>
        </p:nvSpPr>
        <p:spPr>
          <a:xfrm>
            <a:off x="548256"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Message Producer</a:t>
            </a:r>
          </a:p>
        </p:txBody>
      </p:sp>
      <p:sp>
        <p:nvSpPr>
          <p:cNvPr id="10" name="Rectangle: Rounded Corners 9">
            <a:extLst>
              <a:ext uri="{FF2B5EF4-FFF2-40B4-BE49-F238E27FC236}">
                <a16:creationId xmlns:a16="http://schemas.microsoft.com/office/drawing/2014/main" id="{2960C6F2-FA2E-120F-400F-D279054E51CA}"/>
              </a:ext>
            </a:extLst>
          </p:cNvPr>
          <p:cNvSpPr/>
          <p:nvPr/>
        </p:nvSpPr>
        <p:spPr>
          <a:xfrm>
            <a:off x="548255" y="1682826"/>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38623257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Content Placeholder 13" descr="A screenshot of a computer program&#10;&#10;AI-generated content may be incorrect.">
            <a:extLst>
              <a:ext uri="{FF2B5EF4-FFF2-40B4-BE49-F238E27FC236}">
                <a16:creationId xmlns:a16="http://schemas.microsoft.com/office/drawing/2014/main" id="{ED98A048-DC10-C60B-F9BE-D1E476869A78}"/>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5040697" y="941847"/>
            <a:ext cx="6411075" cy="5235018"/>
          </a:xfrm>
        </p:spPr>
      </p:pic>
      <p:sp>
        <p:nvSpPr>
          <p:cNvPr id="5" name="Primary Context Box">
            <a:extLst>
              <a:ext uri="{FF2B5EF4-FFF2-40B4-BE49-F238E27FC236}">
                <a16:creationId xmlns:a16="http://schemas.microsoft.com/office/drawing/2014/main" id="{CE921BFE-8BDC-7DBC-B3E3-2CB3ED312786}"/>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B393D85C-FEDE-65EF-0A47-74B8EED126AE}"/>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Message Queue</a:t>
            </a:r>
          </a:p>
        </p:txBody>
      </p:sp>
      <p:sp>
        <p:nvSpPr>
          <p:cNvPr id="7" name="Rectangle: Rounded Corners 6">
            <a:extLst>
              <a:ext uri="{FF2B5EF4-FFF2-40B4-BE49-F238E27FC236}">
                <a16:creationId xmlns:a16="http://schemas.microsoft.com/office/drawing/2014/main" id="{CA48CC2C-D23E-05A6-E2C2-01B27EBA95C5}"/>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DA4DF86D-A203-69C0-8AB8-38E7660191DE}"/>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008F82B7-44A9-F93A-F745-600D7B41C06C}"/>
              </a:ext>
            </a:extLst>
          </p:cNvPr>
          <p:cNvSpPr/>
          <p:nvPr/>
        </p:nvSpPr>
        <p:spPr>
          <a:xfrm>
            <a:off x="548256"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Message Producer</a:t>
            </a:r>
          </a:p>
        </p:txBody>
      </p:sp>
      <p:sp>
        <p:nvSpPr>
          <p:cNvPr id="10" name="Rectangle: Rounded Corners 9">
            <a:extLst>
              <a:ext uri="{FF2B5EF4-FFF2-40B4-BE49-F238E27FC236}">
                <a16:creationId xmlns:a16="http://schemas.microsoft.com/office/drawing/2014/main" id="{21D3C852-1E89-1B38-0196-788530A9C857}"/>
              </a:ext>
            </a:extLst>
          </p:cNvPr>
          <p:cNvSpPr/>
          <p:nvPr/>
        </p:nvSpPr>
        <p:spPr>
          <a:xfrm>
            <a:off x="548255" y="1682826"/>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BE2B2C0E-AFD4-9B62-4689-D8AC6815B86D}"/>
              </a:ext>
            </a:extLst>
          </p:cNvPr>
          <p:cNvSpPr/>
          <p:nvPr/>
        </p:nvSpPr>
        <p:spPr>
          <a:xfrm>
            <a:off x="548255"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Competing Consumers</a:t>
            </a:r>
          </a:p>
        </p:txBody>
      </p:sp>
      <p:sp>
        <p:nvSpPr>
          <p:cNvPr id="12" name="Rectangle: Rounded Corners 11">
            <a:extLst>
              <a:ext uri="{FF2B5EF4-FFF2-40B4-BE49-F238E27FC236}">
                <a16:creationId xmlns:a16="http://schemas.microsoft.com/office/drawing/2014/main" id="{D427114F-0F10-3562-5033-973F03A07EBF}"/>
              </a:ext>
            </a:extLst>
          </p:cNvPr>
          <p:cNvSpPr/>
          <p:nvPr/>
        </p:nvSpPr>
        <p:spPr>
          <a:xfrm>
            <a:off x="548256"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pic>
        <p:nvPicPr>
          <p:cNvPr id="15" name="Content Placeholder 13">
            <a:extLst>
              <a:ext uri="{FF2B5EF4-FFF2-40B4-BE49-F238E27FC236}">
                <a16:creationId xmlns:a16="http://schemas.microsoft.com/office/drawing/2014/main" id="{B60C5105-2AE1-507A-69D3-710ADE98AD05}"/>
              </a:ext>
            </a:extLst>
          </p:cNvPr>
          <p:cNvPicPr>
            <a:picLocks noChangeAspect="1"/>
          </p:cNvPicPr>
          <p:nvPr/>
        </p:nvPicPr>
        <p:blipFill>
          <a:blip r:embed="rId3" cstate="email">
            <a:extLst>
              <a:ext uri="{28A0092B-C50C-407E-A947-70E740481C1C}">
                <a14:useLocalDpi xmlns:a14="http://schemas.microsoft.com/office/drawing/2010/main"/>
              </a:ext>
            </a:extLst>
          </a:blip>
          <a:srcRect/>
          <a:stretch/>
        </p:blipFill>
        <p:spPr>
          <a:xfrm>
            <a:off x="5193097" y="1094247"/>
            <a:ext cx="6409688" cy="5235018"/>
          </a:xfrm>
          <a:prstGeom prst="rect">
            <a:avLst/>
          </a:prstGeom>
        </p:spPr>
      </p:pic>
    </p:spTree>
    <p:extLst>
      <p:ext uri="{BB962C8B-B14F-4D97-AF65-F5344CB8AC3E}">
        <p14:creationId xmlns:p14="http://schemas.microsoft.com/office/powerpoint/2010/main" val="575943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15">
            <a:extLst>
              <a:ext uri="{FF2B5EF4-FFF2-40B4-BE49-F238E27FC236}">
                <a16:creationId xmlns:a16="http://schemas.microsoft.com/office/drawing/2014/main" id="{DAE12A17-2125-6656-8998-20DDB14DDEEB}"/>
              </a:ext>
            </a:extLst>
          </p:cNvPr>
          <p:cNvPicPr>
            <a:picLocks noGrp="1" noChangeAspect="1"/>
          </p:cNvPicPr>
          <p:nvPr>
            <p:ph idx="1"/>
          </p:nvPr>
        </p:nvPicPr>
        <p:blipFill>
          <a:blip r:embed="rId2" cstate="email">
            <a:extLst>
              <a:ext uri="{28A0092B-C50C-407E-A947-70E740481C1C}">
                <a14:useLocalDpi xmlns:a14="http://schemas.microsoft.com/office/drawing/2010/main"/>
              </a:ext>
            </a:extLst>
          </a:blip>
          <a:srcRect/>
          <a:stretch/>
        </p:blipFill>
        <p:spPr>
          <a:xfrm>
            <a:off x="6448535" y="784532"/>
            <a:ext cx="3742577" cy="1943371"/>
          </a:xfrm>
        </p:spPr>
      </p:pic>
      <p:sp>
        <p:nvSpPr>
          <p:cNvPr id="5" name="Primary Context Box">
            <a:extLst>
              <a:ext uri="{FF2B5EF4-FFF2-40B4-BE49-F238E27FC236}">
                <a16:creationId xmlns:a16="http://schemas.microsoft.com/office/drawing/2014/main" id="{2FCE7503-47CA-7F98-5A4A-A2E83572506B}"/>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44B7CA24-1A79-F45C-2502-60E7E67F7757}"/>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Message Queue</a:t>
            </a:r>
          </a:p>
        </p:txBody>
      </p:sp>
      <p:sp>
        <p:nvSpPr>
          <p:cNvPr id="7" name="Rectangle: Rounded Corners 6">
            <a:extLst>
              <a:ext uri="{FF2B5EF4-FFF2-40B4-BE49-F238E27FC236}">
                <a16:creationId xmlns:a16="http://schemas.microsoft.com/office/drawing/2014/main" id="{748B9F2A-C260-D583-04C5-1B5B4C14CABA}"/>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0852670D-05F6-EBAD-B40F-415A89D660C7}"/>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D0B9C8DF-AC9E-16C2-56BD-BD745482CC1C}"/>
              </a:ext>
            </a:extLst>
          </p:cNvPr>
          <p:cNvSpPr/>
          <p:nvPr/>
        </p:nvSpPr>
        <p:spPr>
          <a:xfrm>
            <a:off x="548256"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Message Producer</a:t>
            </a:r>
          </a:p>
        </p:txBody>
      </p:sp>
      <p:sp>
        <p:nvSpPr>
          <p:cNvPr id="10" name="Rectangle: Rounded Corners 9">
            <a:extLst>
              <a:ext uri="{FF2B5EF4-FFF2-40B4-BE49-F238E27FC236}">
                <a16:creationId xmlns:a16="http://schemas.microsoft.com/office/drawing/2014/main" id="{37821481-398C-E711-1CAB-5593EA807C31}"/>
              </a:ext>
            </a:extLst>
          </p:cNvPr>
          <p:cNvSpPr/>
          <p:nvPr/>
        </p:nvSpPr>
        <p:spPr>
          <a:xfrm>
            <a:off x="548255" y="1682826"/>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60AFC152-ADD0-27D9-F5C0-24D14B1ADCD6}"/>
              </a:ext>
            </a:extLst>
          </p:cNvPr>
          <p:cNvSpPr/>
          <p:nvPr/>
        </p:nvSpPr>
        <p:spPr>
          <a:xfrm>
            <a:off x="548255"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Competing Consumers</a:t>
            </a:r>
          </a:p>
        </p:txBody>
      </p:sp>
      <p:sp>
        <p:nvSpPr>
          <p:cNvPr id="12" name="Rectangle: Rounded Corners 11">
            <a:extLst>
              <a:ext uri="{FF2B5EF4-FFF2-40B4-BE49-F238E27FC236}">
                <a16:creationId xmlns:a16="http://schemas.microsoft.com/office/drawing/2014/main" id="{5B1375CA-7194-A383-A096-86A3152B7C99}"/>
              </a:ext>
            </a:extLst>
          </p:cNvPr>
          <p:cNvSpPr/>
          <p:nvPr/>
        </p:nvSpPr>
        <p:spPr>
          <a:xfrm>
            <a:off x="548256"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3" name="Primary Context Box">
            <a:extLst>
              <a:ext uri="{FF2B5EF4-FFF2-40B4-BE49-F238E27FC236}">
                <a16:creationId xmlns:a16="http://schemas.microsoft.com/office/drawing/2014/main" id="{C6BEEBDB-AFBD-93F6-0829-E82B8F2BBF0B}"/>
              </a:ext>
            </a:extLst>
          </p:cNvPr>
          <p:cNvSpPr/>
          <p:nvPr/>
        </p:nvSpPr>
        <p:spPr>
          <a:xfrm>
            <a:off x="548254" y="3549346"/>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Competing Consumers</a:t>
            </a:r>
          </a:p>
        </p:txBody>
      </p:sp>
      <p:sp>
        <p:nvSpPr>
          <p:cNvPr id="14" name="Rectangle: Rounded Corners 13">
            <a:extLst>
              <a:ext uri="{FF2B5EF4-FFF2-40B4-BE49-F238E27FC236}">
                <a16:creationId xmlns:a16="http://schemas.microsoft.com/office/drawing/2014/main" id="{B1E50B86-B411-8875-DD54-5851238FBDDC}"/>
              </a:ext>
            </a:extLst>
          </p:cNvPr>
          <p:cNvSpPr/>
          <p:nvPr/>
        </p:nvSpPr>
        <p:spPr>
          <a:xfrm>
            <a:off x="548255" y="2933243"/>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pic>
        <p:nvPicPr>
          <p:cNvPr id="17" name="Content Placeholder 15">
            <a:extLst>
              <a:ext uri="{FF2B5EF4-FFF2-40B4-BE49-F238E27FC236}">
                <a16:creationId xmlns:a16="http://schemas.microsoft.com/office/drawing/2014/main" id="{E3DE0120-1E73-D81D-CCCF-BC13222128B7}"/>
              </a:ext>
            </a:extLst>
          </p:cNvPr>
          <p:cNvPicPr>
            <a:picLocks noChangeAspect="1"/>
          </p:cNvPicPr>
          <p:nvPr/>
        </p:nvPicPr>
        <p:blipFill>
          <a:blip r:embed="rId3" cstate="email">
            <a:extLst>
              <a:ext uri="{28A0092B-C50C-407E-A947-70E740481C1C}">
                <a14:useLocalDpi xmlns:a14="http://schemas.microsoft.com/office/drawing/2010/main"/>
              </a:ext>
            </a:extLst>
          </a:blip>
          <a:srcRect/>
          <a:stretch/>
        </p:blipFill>
        <p:spPr>
          <a:xfrm>
            <a:off x="4426483" y="3106261"/>
            <a:ext cx="3742577" cy="1943371"/>
          </a:xfrm>
          <a:prstGeom prst="rect">
            <a:avLst/>
          </a:prstGeom>
        </p:spPr>
      </p:pic>
      <p:pic>
        <p:nvPicPr>
          <p:cNvPr id="18" name="Content Placeholder 15">
            <a:extLst>
              <a:ext uri="{FF2B5EF4-FFF2-40B4-BE49-F238E27FC236}">
                <a16:creationId xmlns:a16="http://schemas.microsoft.com/office/drawing/2014/main" id="{5F932FF5-3BAB-85AE-7811-4B85688672E5}"/>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8320459" y="3106261"/>
            <a:ext cx="3742577" cy="1943371"/>
          </a:xfrm>
          <a:prstGeom prst="rect">
            <a:avLst/>
          </a:prstGeom>
        </p:spPr>
      </p:pic>
      <p:pic>
        <p:nvPicPr>
          <p:cNvPr id="19" name="Content Placeholder 15">
            <a:extLst>
              <a:ext uri="{FF2B5EF4-FFF2-40B4-BE49-F238E27FC236}">
                <a16:creationId xmlns:a16="http://schemas.microsoft.com/office/drawing/2014/main" id="{1EB7BE73-56D5-F0C8-352B-8F19C6E562BE}"/>
              </a:ext>
            </a:extLst>
          </p:cNvPr>
          <p:cNvPicPr>
            <a:picLocks noChangeAspect="1"/>
          </p:cNvPicPr>
          <p:nvPr/>
        </p:nvPicPr>
        <p:blipFill>
          <a:blip r:embed="rId5" cstate="email">
            <a:extLst>
              <a:ext uri="{28A0092B-C50C-407E-A947-70E740481C1C}">
                <a14:useLocalDpi xmlns:a14="http://schemas.microsoft.com/office/drawing/2010/main"/>
              </a:ext>
            </a:extLst>
          </a:blip>
          <a:srcRect/>
          <a:stretch/>
        </p:blipFill>
        <p:spPr>
          <a:xfrm>
            <a:off x="6448535" y="784532"/>
            <a:ext cx="3741943" cy="1943371"/>
          </a:xfrm>
          <a:prstGeom prst="rect">
            <a:avLst/>
          </a:prstGeom>
        </p:spPr>
      </p:pic>
      <p:pic>
        <p:nvPicPr>
          <p:cNvPr id="20" name="Content Placeholder 15">
            <a:extLst>
              <a:ext uri="{FF2B5EF4-FFF2-40B4-BE49-F238E27FC236}">
                <a16:creationId xmlns:a16="http://schemas.microsoft.com/office/drawing/2014/main" id="{CF4485CB-B851-03F0-B10D-D5B9537644E7}"/>
              </a:ext>
            </a:extLst>
          </p:cNvPr>
          <p:cNvPicPr>
            <a:picLocks noChangeAspect="1"/>
          </p:cNvPicPr>
          <p:nvPr/>
        </p:nvPicPr>
        <p:blipFill>
          <a:blip r:embed="rId6" cstate="email">
            <a:extLst>
              <a:ext uri="{28A0092B-C50C-407E-A947-70E740481C1C}">
                <a14:useLocalDpi xmlns:a14="http://schemas.microsoft.com/office/drawing/2010/main"/>
              </a:ext>
            </a:extLst>
          </a:blip>
          <a:srcRect/>
          <a:stretch/>
        </p:blipFill>
        <p:spPr>
          <a:xfrm>
            <a:off x="4426483" y="3106261"/>
            <a:ext cx="3746712" cy="1943371"/>
          </a:xfrm>
          <a:prstGeom prst="rect">
            <a:avLst/>
          </a:prstGeom>
        </p:spPr>
      </p:pic>
      <p:pic>
        <p:nvPicPr>
          <p:cNvPr id="21" name="Content Placeholder 15">
            <a:extLst>
              <a:ext uri="{FF2B5EF4-FFF2-40B4-BE49-F238E27FC236}">
                <a16:creationId xmlns:a16="http://schemas.microsoft.com/office/drawing/2014/main" id="{41AC474F-69B2-C7A9-90BC-B87BA683B4D8}"/>
              </a:ext>
            </a:extLst>
          </p:cNvPr>
          <p:cNvPicPr>
            <a:picLocks noChangeAspect="1"/>
          </p:cNvPicPr>
          <p:nvPr/>
        </p:nvPicPr>
        <p:blipFill>
          <a:blip r:embed="rId7" cstate="email">
            <a:extLst>
              <a:ext uri="{28A0092B-C50C-407E-A947-70E740481C1C}">
                <a14:useLocalDpi xmlns:a14="http://schemas.microsoft.com/office/drawing/2010/main"/>
              </a:ext>
            </a:extLst>
          </a:blip>
          <a:srcRect/>
          <a:stretch/>
        </p:blipFill>
        <p:spPr>
          <a:xfrm>
            <a:off x="8320458" y="3106261"/>
            <a:ext cx="3746712" cy="1943371"/>
          </a:xfrm>
          <a:prstGeom prst="rect">
            <a:avLst/>
          </a:prstGeom>
        </p:spPr>
      </p:pic>
    </p:spTree>
    <p:extLst>
      <p:ext uri="{BB962C8B-B14F-4D97-AF65-F5344CB8AC3E}">
        <p14:creationId xmlns:p14="http://schemas.microsoft.com/office/powerpoint/2010/main" val="1401772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up)">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up)">
                                      <p:cBhvr>
                                        <p:cTn id="12" dur="500"/>
                                        <p:tgtEl>
                                          <p:spTgt spid="20"/>
                                        </p:tgtEl>
                                      </p:cBhvr>
                                    </p:animEffect>
                                  </p:childTnLst>
                                </p:cTn>
                              </p:par>
                              <p:par>
                                <p:cTn id="13" presetID="22" presetClass="entr" presetSubtype="1"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wipe(up)">
                                      <p:cBhvr>
                                        <p:cTn id="1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F5D090-736F-9BCB-D605-17698C2A7DBD}"/>
              </a:ext>
            </a:extLst>
          </p:cNvPr>
          <p:cNvSpPr>
            <a:spLocks noGrp="1"/>
          </p:cNvSpPr>
          <p:nvPr>
            <p:ph idx="1"/>
          </p:nvPr>
        </p:nvSpPr>
        <p:spPr/>
        <p:txBody>
          <a:bodyPr/>
          <a:lstStyle/>
          <a:p>
            <a:r>
              <a:rPr lang="en-US" dirty="0"/>
              <a:t>Supports concurrent message processing by multiple consumers.</a:t>
            </a:r>
          </a:p>
          <a:p>
            <a:r>
              <a:rPr lang="en-US" dirty="0"/>
              <a:t>Enhances system scalability, throughput, and reliability.</a:t>
            </a:r>
          </a:p>
          <a:p>
            <a:r>
              <a:rPr lang="en-US" dirty="0"/>
              <a:t>Effective for load balancing and fault tolerance.</a:t>
            </a:r>
          </a:p>
        </p:txBody>
      </p:sp>
      <p:sp>
        <p:nvSpPr>
          <p:cNvPr id="3" name="Title 2">
            <a:extLst>
              <a:ext uri="{FF2B5EF4-FFF2-40B4-BE49-F238E27FC236}">
                <a16:creationId xmlns:a16="http://schemas.microsoft.com/office/drawing/2014/main" id="{47383528-02A1-B227-D060-DE77C2D5E673}"/>
              </a:ext>
            </a:extLst>
          </p:cNvPr>
          <p:cNvSpPr>
            <a:spLocks noGrp="1"/>
          </p:cNvSpPr>
          <p:nvPr>
            <p:ph type="title"/>
          </p:nvPr>
        </p:nvSpPr>
        <p:spPr/>
        <p:txBody>
          <a:bodyPr/>
          <a:lstStyle/>
          <a:p>
            <a:r>
              <a:rPr lang="en-US" dirty="0"/>
              <a:t>Key Points to Remember</a:t>
            </a:r>
          </a:p>
        </p:txBody>
      </p:sp>
    </p:spTree>
    <p:extLst>
      <p:ext uri="{BB962C8B-B14F-4D97-AF65-F5344CB8AC3E}">
        <p14:creationId xmlns:p14="http://schemas.microsoft.com/office/powerpoint/2010/main" val="8556427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147A9-FD48-A15D-EDA4-2BA5B12D7EBD}"/>
              </a:ext>
            </a:extLst>
          </p:cNvPr>
          <p:cNvSpPr>
            <a:spLocks noGrp="1"/>
          </p:cNvSpPr>
          <p:nvPr>
            <p:ph type="title"/>
          </p:nvPr>
        </p:nvSpPr>
        <p:spPr/>
        <p:txBody>
          <a:bodyPr/>
          <a:lstStyle/>
          <a:p>
            <a:r>
              <a:rPr lang="en-US" dirty="0"/>
              <a:t>Core Messaging Patterns</a:t>
            </a:r>
          </a:p>
        </p:txBody>
      </p:sp>
      <p:sp>
        <p:nvSpPr>
          <p:cNvPr id="3" name="Text Placeholder 2">
            <a:extLst>
              <a:ext uri="{FF2B5EF4-FFF2-40B4-BE49-F238E27FC236}">
                <a16:creationId xmlns:a16="http://schemas.microsoft.com/office/drawing/2014/main" id="{A6BBC1B5-9B0F-707D-69F9-322B76175B81}"/>
              </a:ext>
            </a:extLst>
          </p:cNvPr>
          <p:cNvSpPr>
            <a:spLocks noGrp="1"/>
          </p:cNvSpPr>
          <p:nvPr>
            <p:ph type="body" sz="quarter" idx="10"/>
          </p:nvPr>
        </p:nvSpPr>
        <p:spPr/>
        <p:txBody>
          <a:bodyPr/>
          <a:lstStyle/>
          <a:p>
            <a:r>
              <a:rPr lang="en-US" dirty="0"/>
              <a:t>Request / Reply</a:t>
            </a:r>
          </a:p>
        </p:txBody>
      </p:sp>
    </p:spTree>
    <p:extLst>
      <p:ext uri="{BB962C8B-B14F-4D97-AF65-F5344CB8AC3E}">
        <p14:creationId xmlns:p14="http://schemas.microsoft.com/office/powerpoint/2010/main" val="117662489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FCB6E7-5534-BEC4-CF24-212FCD02F4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DC34E8-44ED-7443-5537-892586374E3A}"/>
              </a:ext>
            </a:extLst>
          </p:cNvPr>
          <p:cNvSpPr>
            <a:spLocks noGrp="1"/>
          </p:cNvSpPr>
          <p:nvPr>
            <p:ph type="title"/>
          </p:nvPr>
        </p:nvSpPr>
        <p:spPr/>
        <p:txBody>
          <a:bodyPr/>
          <a:lstStyle/>
          <a:p>
            <a:r>
              <a:rPr lang="en-US" dirty="0"/>
              <a:t>What is Request/Reply Messaging?</a:t>
            </a:r>
          </a:p>
        </p:txBody>
      </p:sp>
      <p:sp>
        <p:nvSpPr>
          <p:cNvPr id="3" name="Primary Context Box">
            <a:extLst>
              <a:ext uri="{FF2B5EF4-FFF2-40B4-BE49-F238E27FC236}">
                <a16:creationId xmlns:a16="http://schemas.microsoft.com/office/drawing/2014/main" id="{71E39424-2A22-5872-CA8C-53572A84A363}"/>
              </a:ext>
            </a:extLst>
          </p:cNvPr>
          <p:cNvSpPr/>
          <p:nvPr/>
        </p:nvSpPr>
        <p:spPr>
          <a:xfrm>
            <a:off x="1178332" y="2498725"/>
            <a:ext cx="4553977" cy="1858963"/>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2"/>
                </a:solidFill>
              </a:rPr>
              <a:t>Requester waits for a reply message</a:t>
            </a:r>
          </a:p>
        </p:txBody>
      </p:sp>
      <p:sp>
        <p:nvSpPr>
          <p:cNvPr id="4" name="Secondary Content Box">
            <a:extLst>
              <a:ext uri="{FF2B5EF4-FFF2-40B4-BE49-F238E27FC236}">
                <a16:creationId xmlns:a16="http://schemas.microsoft.com/office/drawing/2014/main" id="{038C3648-0625-4FAE-0CDB-3C00926A1A54}"/>
              </a:ext>
            </a:extLst>
          </p:cNvPr>
          <p:cNvSpPr/>
          <p:nvPr/>
        </p:nvSpPr>
        <p:spPr>
          <a:xfrm>
            <a:off x="6459690" y="2498724"/>
            <a:ext cx="4515485" cy="1858963"/>
          </a:xfrm>
          <a:prstGeom prst="roundRect">
            <a:avLst>
              <a:gd name="adj" fmla="val 16667"/>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2"/>
                </a:solidFill>
              </a:rPr>
              <a:t>Enables synchronous communication</a:t>
            </a:r>
          </a:p>
        </p:txBody>
      </p:sp>
    </p:spTree>
    <p:extLst>
      <p:ext uri="{BB962C8B-B14F-4D97-AF65-F5344CB8AC3E}">
        <p14:creationId xmlns:p14="http://schemas.microsoft.com/office/powerpoint/2010/main" val="804955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5EC47-1497-7387-7E6E-D253D281F0BC}"/>
              </a:ext>
            </a:extLst>
          </p:cNvPr>
          <p:cNvSpPr>
            <a:spLocks noGrp="1"/>
          </p:cNvSpPr>
          <p:nvPr>
            <p:ph type="title"/>
          </p:nvPr>
        </p:nvSpPr>
        <p:spPr/>
        <p:txBody>
          <a:bodyPr/>
          <a:lstStyle/>
          <a:p>
            <a:r>
              <a:rPr lang="en-US" dirty="0"/>
              <a:t>Key Components &amp; Flow</a:t>
            </a:r>
          </a:p>
        </p:txBody>
      </p:sp>
      <p:grpSp>
        <p:nvGrpSpPr>
          <p:cNvPr id="3" name="Group 2">
            <a:extLst>
              <a:ext uri="{FF2B5EF4-FFF2-40B4-BE49-F238E27FC236}">
                <a16:creationId xmlns:a16="http://schemas.microsoft.com/office/drawing/2014/main" id="{A6E6E330-5F65-C110-545D-89030D54C26D}"/>
              </a:ext>
            </a:extLst>
          </p:cNvPr>
          <p:cNvGrpSpPr/>
          <p:nvPr/>
        </p:nvGrpSpPr>
        <p:grpSpPr>
          <a:xfrm>
            <a:off x="2850820" y="3031773"/>
            <a:ext cx="1144031" cy="1704160"/>
            <a:chOff x="2850820" y="3031773"/>
            <a:chExt cx="1144031" cy="1704160"/>
          </a:xfrm>
        </p:grpSpPr>
        <p:sp>
          <p:nvSpPr>
            <p:cNvPr id="4" name="Oval 3">
              <a:extLst>
                <a:ext uri="{FF2B5EF4-FFF2-40B4-BE49-F238E27FC236}">
                  <a16:creationId xmlns:a16="http://schemas.microsoft.com/office/drawing/2014/main" id="{6BDF8D48-73AA-B184-228A-25B31EB58B42}"/>
                </a:ext>
              </a:extLst>
            </p:cNvPr>
            <p:cNvSpPr/>
            <p:nvPr/>
          </p:nvSpPr>
          <p:spPr>
            <a:xfrm>
              <a:off x="3033178" y="3031773"/>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5" name="TextBox 4">
              <a:extLst>
                <a:ext uri="{FF2B5EF4-FFF2-40B4-BE49-F238E27FC236}">
                  <a16:creationId xmlns:a16="http://schemas.microsoft.com/office/drawing/2014/main" id="{1C72F0E9-DA11-308A-61A2-97330AB017F5}"/>
                </a:ext>
              </a:extLst>
            </p:cNvPr>
            <p:cNvSpPr txBox="1"/>
            <p:nvPr/>
          </p:nvSpPr>
          <p:spPr>
            <a:xfrm>
              <a:off x="2850820" y="4089602"/>
              <a:ext cx="1144031" cy="646331"/>
            </a:xfrm>
            <a:prstGeom prst="rect">
              <a:avLst/>
            </a:prstGeom>
            <a:noFill/>
          </p:spPr>
          <p:txBody>
            <a:bodyPr wrap="none" rtlCol="0">
              <a:spAutoFit/>
            </a:bodyPr>
            <a:lstStyle/>
            <a:p>
              <a:pPr algn="ctr"/>
              <a:r>
                <a:rPr lang="en-US" dirty="0"/>
                <a:t>Requestor</a:t>
              </a:r>
            </a:p>
            <a:p>
              <a:pPr algn="ctr"/>
              <a:r>
                <a:rPr lang="en-US" dirty="0"/>
                <a:t>(Client)</a:t>
              </a:r>
            </a:p>
          </p:txBody>
        </p:sp>
      </p:grpSp>
      <p:grpSp>
        <p:nvGrpSpPr>
          <p:cNvPr id="6" name="Group 5">
            <a:extLst>
              <a:ext uri="{FF2B5EF4-FFF2-40B4-BE49-F238E27FC236}">
                <a16:creationId xmlns:a16="http://schemas.microsoft.com/office/drawing/2014/main" id="{4559DA0B-299A-199B-C9D9-6A3EC2D8D344}"/>
              </a:ext>
            </a:extLst>
          </p:cNvPr>
          <p:cNvGrpSpPr/>
          <p:nvPr/>
        </p:nvGrpSpPr>
        <p:grpSpPr>
          <a:xfrm>
            <a:off x="8197151" y="3031773"/>
            <a:ext cx="1193725" cy="1888826"/>
            <a:chOff x="8197151" y="3031773"/>
            <a:chExt cx="1193725" cy="1888826"/>
          </a:xfrm>
        </p:grpSpPr>
        <p:sp>
          <p:nvSpPr>
            <p:cNvPr id="7" name="Oval 6">
              <a:extLst>
                <a:ext uri="{FF2B5EF4-FFF2-40B4-BE49-F238E27FC236}">
                  <a16:creationId xmlns:a16="http://schemas.microsoft.com/office/drawing/2014/main" id="{85F38AA2-0340-AF16-CF83-2D5AB7B804A8}"/>
                </a:ext>
              </a:extLst>
            </p:cNvPr>
            <p:cNvSpPr/>
            <p:nvPr/>
          </p:nvSpPr>
          <p:spPr>
            <a:xfrm>
              <a:off x="8429197" y="3031773"/>
              <a:ext cx="729625" cy="6869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a:p>
          </p:txBody>
        </p:sp>
        <p:sp>
          <p:nvSpPr>
            <p:cNvPr id="8" name="TextBox 7">
              <a:extLst>
                <a:ext uri="{FF2B5EF4-FFF2-40B4-BE49-F238E27FC236}">
                  <a16:creationId xmlns:a16="http://schemas.microsoft.com/office/drawing/2014/main" id="{DC935FC2-C364-B47F-8E20-AFE241FA68F6}"/>
                </a:ext>
              </a:extLst>
            </p:cNvPr>
            <p:cNvSpPr txBox="1"/>
            <p:nvPr/>
          </p:nvSpPr>
          <p:spPr>
            <a:xfrm>
              <a:off x="8197151" y="4274268"/>
              <a:ext cx="1193725" cy="646331"/>
            </a:xfrm>
            <a:prstGeom prst="rect">
              <a:avLst/>
            </a:prstGeom>
            <a:noFill/>
          </p:spPr>
          <p:txBody>
            <a:bodyPr wrap="none" rtlCol="0">
              <a:spAutoFit/>
            </a:bodyPr>
            <a:lstStyle/>
            <a:p>
              <a:pPr algn="ctr"/>
              <a:r>
                <a:rPr lang="en-US" dirty="0"/>
                <a:t>Responder</a:t>
              </a:r>
            </a:p>
            <a:p>
              <a:pPr algn="ctr"/>
              <a:r>
                <a:rPr lang="en-US" dirty="0"/>
                <a:t>(Sever)</a:t>
              </a:r>
            </a:p>
          </p:txBody>
        </p:sp>
      </p:grpSp>
      <p:grpSp>
        <p:nvGrpSpPr>
          <p:cNvPr id="9" name="Group 8">
            <a:extLst>
              <a:ext uri="{FF2B5EF4-FFF2-40B4-BE49-F238E27FC236}">
                <a16:creationId xmlns:a16="http://schemas.microsoft.com/office/drawing/2014/main" id="{A88DE187-5AC2-B9A6-7596-3AD288981536}"/>
              </a:ext>
            </a:extLst>
          </p:cNvPr>
          <p:cNvGrpSpPr/>
          <p:nvPr/>
        </p:nvGrpSpPr>
        <p:grpSpPr>
          <a:xfrm>
            <a:off x="4617775" y="2284363"/>
            <a:ext cx="2777940" cy="956933"/>
            <a:chOff x="4617775" y="2284363"/>
            <a:chExt cx="2777940" cy="956933"/>
          </a:xfrm>
        </p:grpSpPr>
        <p:sp>
          <p:nvSpPr>
            <p:cNvPr id="10" name="Rectangle: Rounded Corners 9">
              <a:extLst>
                <a:ext uri="{FF2B5EF4-FFF2-40B4-BE49-F238E27FC236}">
                  <a16:creationId xmlns:a16="http://schemas.microsoft.com/office/drawing/2014/main" id="{BF98D39D-939F-BB99-6DF8-91A9A0DFECA4}"/>
                </a:ext>
              </a:extLst>
            </p:cNvPr>
            <p:cNvSpPr/>
            <p:nvPr/>
          </p:nvSpPr>
          <p:spPr>
            <a:xfrm>
              <a:off x="4617775" y="2677494"/>
              <a:ext cx="2777940" cy="563802"/>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1" name="TextBox 10">
              <a:extLst>
                <a:ext uri="{FF2B5EF4-FFF2-40B4-BE49-F238E27FC236}">
                  <a16:creationId xmlns:a16="http://schemas.microsoft.com/office/drawing/2014/main" id="{87C6D7BA-4346-B1C4-5C60-29E060CF633D}"/>
                </a:ext>
              </a:extLst>
            </p:cNvPr>
            <p:cNvSpPr txBox="1"/>
            <p:nvPr/>
          </p:nvSpPr>
          <p:spPr>
            <a:xfrm>
              <a:off x="5193156" y="2284363"/>
              <a:ext cx="1627177" cy="369332"/>
            </a:xfrm>
            <a:prstGeom prst="rect">
              <a:avLst/>
            </a:prstGeom>
            <a:noFill/>
          </p:spPr>
          <p:txBody>
            <a:bodyPr wrap="none" rtlCol="0">
              <a:spAutoFit/>
            </a:bodyPr>
            <a:lstStyle/>
            <a:p>
              <a:pPr algn="ctr"/>
              <a:r>
                <a:rPr lang="en-US" dirty="0"/>
                <a:t>Request Queue</a:t>
              </a:r>
            </a:p>
          </p:txBody>
        </p:sp>
      </p:grpSp>
      <p:grpSp>
        <p:nvGrpSpPr>
          <p:cNvPr id="12" name="Group 11">
            <a:extLst>
              <a:ext uri="{FF2B5EF4-FFF2-40B4-BE49-F238E27FC236}">
                <a16:creationId xmlns:a16="http://schemas.microsoft.com/office/drawing/2014/main" id="{762EC0D6-D612-9F96-CB48-2A750FB7D80B}"/>
              </a:ext>
            </a:extLst>
          </p:cNvPr>
          <p:cNvGrpSpPr/>
          <p:nvPr/>
        </p:nvGrpSpPr>
        <p:grpSpPr>
          <a:xfrm>
            <a:off x="4617775" y="3616703"/>
            <a:ext cx="2777940" cy="980731"/>
            <a:chOff x="4617775" y="3616703"/>
            <a:chExt cx="2777940" cy="980731"/>
          </a:xfrm>
        </p:grpSpPr>
        <p:sp>
          <p:nvSpPr>
            <p:cNvPr id="13" name="Rectangle: Rounded Corners 12">
              <a:extLst>
                <a:ext uri="{FF2B5EF4-FFF2-40B4-BE49-F238E27FC236}">
                  <a16:creationId xmlns:a16="http://schemas.microsoft.com/office/drawing/2014/main" id="{C7A851C8-B992-4F67-0C40-E14FBFD32F35}"/>
                </a:ext>
              </a:extLst>
            </p:cNvPr>
            <p:cNvSpPr/>
            <p:nvPr/>
          </p:nvSpPr>
          <p:spPr>
            <a:xfrm>
              <a:off x="4617775" y="3616703"/>
              <a:ext cx="2777940" cy="563802"/>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CA" dirty="0"/>
            </a:p>
          </p:txBody>
        </p:sp>
        <p:sp>
          <p:nvSpPr>
            <p:cNvPr id="14" name="TextBox 13">
              <a:extLst>
                <a:ext uri="{FF2B5EF4-FFF2-40B4-BE49-F238E27FC236}">
                  <a16:creationId xmlns:a16="http://schemas.microsoft.com/office/drawing/2014/main" id="{7C554CF8-204E-E77F-FD22-7399C2A995F4}"/>
                </a:ext>
              </a:extLst>
            </p:cNvPr>
            <p:cNvSpPr txBox="1"/>
            <p:nvPr/>
          </p:nvSpPr>
          <p:spPr>
            <a:xfrm>
              <a:off x="5124547" y="4228102"/>
              <a:ext cx="1764394" cy="369332"/>
            </a:xfrm>
            <a:prstGeom prst="rect">
              <a:avLst/>
            </a:prstGeom>
            <a:noFill/>
          </p:spPr>
          <p:txBody>
            <a:bodyPr wrap="none" rtlCol="0">
              <a:spAutoFit/>
            </a:bodyPr>
            <a:lstStyle/>
            <a:p>
              <a:pPr algn="ctr"/>
              <a:r>
                <a:rPr lang="en-US" dirty="0"/>
                <a:t>Response Queue</a:t>
              </a:r>
            </a:p>
          </p:txBody>
        </p:sp>
      </p:grpSp>
      <p:pic>
        <p:nvPicPr>
          <p:cNvPr id="15" name="Picture 14" descr="Free Envelope Clipart Black And White, Download Free Envelope Clipart Black  And White png images, Free ClipArts on Clipart Library">
            <a:extLst>
              <a:ext uri="{FF2B5EF4-FFF2-40B4-BE49-F238E27FC236}">
                <a16:creationId xmlns:a16="http://schemas.microsoft.com/office/drawing/2014/main" id="{A5C092BD-BEA2-0A58-DCEE-0232EE0A9EB2}"/>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130130" y="3190739"/>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Free Envelope Clipart Black And White, Download Free Envelope Clipart Black  And White png images, Free ClipArts on Clipart Library">
            <a:extLst>
              <a:ext uri="{FF2B5EF4-FFF2-40B4-BE49-F238E27FC236}">
                <a16:creationId xmlns:a16="http://schemas.microsoft.com/office/drawing/2014/main" id="{3F27E758-C66D-FB21-09F6-8B130D8D25D9}"/>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6706213" y="2774869"/>
            <a:ext cx="535720" cy="369052"/>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Rounded Corners 16">
            <a:extLst>
              <a:ext uri="{FF2B5EF4-FFF2-40B4-BE49-F238E27FC236}">
                <a16:creationId xmlns:a16="http://schemas.microsoft.com/office/drawing/2014/main" id="{E33EEAC5-53D4-BAB8-B3A2-A94455C4B732}"/>
              </a:ext>
            </a:extLst>
          </p:cNvPr>
          <p:cNvSpPr/>
          <p:nvPr/>
        </p:nvSpPr>
        <p:spPr>
          <a:xfrm>
            <a:off x="4617774" y="4849422"/>
            <a:ext cx="2777939" cy="563802"/>
          </a:xfrm>
          <a:prstGeom prst="roundRect">
            <a:avLst/>
          </a:prstGeom>
          <a:solidFill>
            <a:srgbClr val="DC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CA" dirty="0"/>
              <a:t>Message Broker</a:t>
            </a:r>
          </a:p>
        </p:txBody>
      </p:sp>
      <p:cxnSp>
        <p:nvCxnSpPr>
          <p:cNvPr id="18" name="Straight Arrow Connector 17">
            <a:extLst>
              <a:ext uri="{FF2B5EF4-FFF2-40B4-BE49-F238E27FC236}">
                <a16:creationId xmlns:a16="http://schemas.microsoft.com/office/drawing/2014/main" id="{BE6BF948-5D42-FF9C-FA45-0EFDBA7150EF}"/>
              </a:ext>
            </a:extLst>
          </p:cNvPr>
          <p:cNvCxnSpPr>
            <a:cxnSpLocks/>
            <a:endCxn id="10" idx="1"/>
          </p:cNvCxnSpPr>
          <p:nvPr/>
        </p:nvCxnSpPr>
        <p:spPr>
          <a:xfrm flipV="1">
            <a:off x="3762803" y="2959395"/>
            <a:ext cx="854972" cy="350543"/>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D224B6B-B39A-1E5C-83B9-EAA46BAE30E5}"/>
              </a:ext>
            </a:extLst>
          </p:cNvPr>
          <p:cNvCxnSpPr>
            <a:cxnSpLocks/>
          </p:cNvCxnSpPr>
          <p:nvPr/>
        </p:nvCxnSpPr>
        <p:spPr>
          <a:xfrm>
            <a:off x="7417360" y="2851927"/>
            <a:ext cx="1033482" cy="415871"/>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7D5CA45-5582-1461-57C7-187708E551D5}"/>
              </a:ext>
            </a:extLst>
          </p:cNvPr>
          <p:cNvCxnSpPr>
            <a:cxnSpLocks/>
            <a:endCxn id="13" idx="3"/>
          </p:cNvCxnSpPr>
          <p:nvPr/>
        </p:nvCxnSpPr>
        <p:spPr>
          <a:xfrm flipH="1">
            <a:off x="7395715" y="3514765"/>
            <a:ext cx="1076773" cy="383839"/>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DC2ACF8-DE05-F762-3789-22DFD480292F}"/>
              </a:ext>
            </a:extLst>
          </p:cNvPr>
          <p:cNvCxnSpPr>
            <a:cxnSpLocks/>
            <a:stCxn id="13" idx="1"/>
            <a:endCxn id="4" idx="5"/>
          </p:cNvCxnSpPr>
          <p:nvPr/>
        </p:nvCxnSpPr>
        <p:spPr>
          <a:xfrm flipH="1" flipV="1">
            <a:off x="3655952" y="3618151"/>
            <a:ext cx="961823" cy="280453"/>
          </a:xfrm>
          <a:prstGeom prst="straightConnector1">
            <a:avLst/>
          </a:prstGeom>
          <a:ln w="57150">
            <a:solidFill>
              <a:srgbClr val="DC2626"/>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21" descr="Free Envelope Clipart Black And White, Download Free Envelope Clipart Black  And White png images, Free ClipArts on Clipart Library">
            <a:extLst>
              <a:ext uri="{FF2B5EF4-FFF2-40B4-BE49-F238E27FC236}">
                <a16:creationId xmlns:a16="http://schemas.microsoft.com/office/drawing/2014/main" id="{1E2CBB57-3697-7C3F-E119-50321FB0999F}"/>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8526149" y="3180178"/>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Free Envelope Clipart Black And White, Download Free Envelope Clipart Black  And White png images, Free ClipArts on Clipart Library">
            <a:extLst>
              <a:ext uri="{FF2B5EF4-FFF2-40B4-BE49-F238E27FC236}">
                <a16:creationId xmlns:a16="http://schemas.microsoft.com/office/drawing/2014/main" id="{8BA940D1-6F2B-CF26-058C-909CB2A7DB56}"/>
              </a:ext>
            </a:extLst>
          </p:cNvPr>
          <p:cNvPicPr>
            <a:picLocks noChangeAspect="1" noChangeArrowheads="1"/>
          </p:cNvPicPr>
          <p:nvPr/>
        </p:nvPicPr>
        <p:blipFill>
          <a:blip r:embed="rId3" cstate="email">
            <a:duotone>
              <a:prstClr val="black"/>
              <a:schemeClr val="accent6">
                <a:tint val="45000"/>
                <a:satMod val="400000"/>
              </a:schemeClr>
            </a:duotone>
            <a:extLst>
              <a:ext uri="{28A0092B-C50C-407E-A947-70E740481C1C}">
                <a14:useLocalDpi xmlns:a14="http://schemas.microsoft.com/office/drawing/2010/main"/>
              </a:ext>
            </a:extLst>
          </a:blip>
          <a:srcRect/>
          <a:stretch>
            <a:fillRect/>
          </a:stretch>
        </p:blipFill>
        <p:spPr bwMode="auto">
          <a:xfrm>
            <a:off x="8526149" y="3180178"/>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Free Envelope Clipart Black And White, Download Free Envelope Clipart Black  And White png images, Free ClipArts on Clipart Library">
            <a:extLst>
              <a:ext uri="{FF2B5EF4-FFF2-40B4-BE49-F238E27FC236}">
                <a16:creationId xmlns:a16="http://schemas.microsoft.com/office/drawing/2014/main" id="{9794B370-BA2D-52CE-39BF-58288AD75967}"/>
              </a:ext>
            </a:extLst>
          </p:cNvPr>
          <p:cNvPicPr>
            <a:picLocks noChangeAspect="1" noChangeArrowheads="1"/>
          </p:cNvPicPr>
          <p:nvPr/>
        </p:nvPicPr>
        <p:blipFill>
          <a:blip r:embed="rId3" cstate="email">
            <a:duotone>
              <a:prstClr val="black"/>
              <a:schemeClr val="accent6">
                <a:tint val="45000"/>
                <a:satMod val="400000"/>
              </a:schemeClr>
            </a:duotone>
            <a:extLst>
              <a:ext uri="{28A0092B-C50C-407E-A947-70E740481C1C}">
                <a14:useLocalDpi xmlns:a14="http://schemas.microsoft.com/office/drawing/2010/main"/>
              </a:ext>
            </a:extLst>
          </a:blip>
          <a:srcRect/>
          <a:stretch>
            <a:fillRect/>
          </a:stretch>
        </p:blipFill>
        <p:spPr bwMode="auto">
          <a:xfrm>
            <a:off x="4715687" y="3725049"/>
            <a:ext cx="535720" cy="36905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Free Envelope Clipart Black And White, Download Free Envelope Clipart Black  And White png images, Free ClipArts on Clipart Library">
            <a:extLst>
              <a:ext uri="{FF2B5EF4-FFF2-40B4-BE49-F238E27FC236}">
                <a16:creationId xmlns:a16="http://schemas.microsoft.com/office/drawing/2014/main" id="{E88D77B9-05AD-E888-EC24-F439D7488C4D}"/>
              </a:ext>
            </a:extLst>
          </p:cNvPr>
          <p:cNvPicPr>
            <a:picLocks noChangeAspect="1" noChangeArrowheads="1"/>
          </p:cNvPicPr>
          <p:nvPr/>
        </p:nvPicPr>
        <p:blipFill>
          <a:blip r:embed="rId3" cstate="email">
            <a:duotone>
              <a:prstClr val="black"/>
              <a:schemeClr val="accent6">
                <a:tint val="45000"/>
                <a:satMod val="400000"/>
              </a:schemeClr>
            </a:duotone>
            <a:extLst>
              <a:ext uri="{28A0092B-C50C-407E-A947-70E740481C1C}">
                <a14:useLocalDpi xmlns:a14="http://schemas.microsoft.com/office/drawing/2010/main"/>
              </a:ext>
            </a:extLst>
          </a:blip>
          <a:srcRect/>
          <a:stretch>
            <a:fillRect/>
          </a:stretch>
        </p:blipFill>
        <p:spPr bwMode="auto">
          <a:xfrm>
            <a:off x="3136280" y="3180178"/>
            <a:ext cx="535720" cy="369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7452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500"/>
                                        <p:tgtEl>
                                          <p:spTgt spid="18"/>
                                        </p:tgtEl>
                                      </p:cBhvr>
                                    </p:animEffect>
                                  </p:childTnLst>
                                </p:cTn>
                              </p:par>
                              <p:par>
                                <p:cTn id="13" presetID="10" presetClass="entr" presetSubtype="0" fill="hold" nodeType="withEffect">
                                  <p:stCondLst>
                                    <p:cond delay="2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left)">
                                      <p:cBhvr>
                                        <p:cTn id="20" dur="500"/>
                                        <p:tgtEl>
                                          <p:spTgt spid="19"/>
                                        </p:tgtEl>
                                      </p:cBhvr>
                                    </p:animEffect>
                                  </p:childTnLst>
                                </p:cTn>
                              </p:par>
                              <p:par>
                                <p:cTn id="21" presetID="10" presetClass="entr" presetSubtype="0" fill="hold" nodeType="withEffect">
                                  <p:stCondLst>
                                    <p:cond delay="25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2" fill="hold"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wipe(right)">
                                      <p:cBhvr>
                                        <p:cTn id="28" dur="500"/>
                                        <p:tgtEl>
                                          <p:spTgt spid="20"/>
                                        </p:tgtEl>
                                      </p:cBhvr>
                                    </p:animEffect>
                                  </p:childTnLst>
                                </p:cTn>
                              </p:par>
                              <p:par>
                                <p:cTn id="29" presetID="10" presetClass="entr" presetSubtype="0" fill="hold" nodeType="withEffect">
                                  <p:stCondLst>
                                    <p:cond delay="25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par>
                          <p:cTn id="32" fill="hold">
                            <p:stCondLst>
                              <p:cond delay="750"/>
                            </p:stCondLst>
                            <p:childTnLst>
                              <p:par>
                                <p:cTn id="33" presetID="22" presetClass="entr" presetSubtype="2" fill="hold" nodeType="after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right)">
                                      <p:cBhvr>
                                        <p:cTn id="35" dur="500"/>
                                        <p:tgtEl>
                                          <p:spTgt spid="2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42" presetClass="path" presetSubtype="0" accel="50000" decel="50000" fill="hold" nodeType="clickEffect">
                                  <p:stCondLst>
                                    <p:cond delay="0"/>
                                  </p:stCondLst>
                                  <p:childTnLst>
                                    <p:animMotion origin="layout" path="M 4.16667E-6 3.7037E-7 L 0.29336 -0.06065 " pathEditMode="relative" rAng="0" ptsTypes="AA">
                                      <p:cBhvr>
                                        <p:cTn id="48" dur="1500" fill="hold"/>
                                        <p:tgtEl>
                                          <p:spTgt spid="15"/>
                                        </p:tgtEl>
                                        <p:attrNameLst>
                                          <p:attrName>ppt_x</p:attrName>
                                          <p:attrName>ppt_y</p:attrName>
                                        </p:attrNameLst>
                                      </p:cBhvr>
                                      <p:rCtr x="14661" y="-3032"/>
                                    </p:animMotion>
                                  </p:childTnLst>
                                </p:cTn>
                              </p:par>
                            </p:childTnLst>
                          </p:cTn>
                        </p:par>
                        <p:par>
                          <p:cTn id="49" fill="hold">
                            <p:stCondLst>
                              <p:cond delay="1500"/>
                            </p:stCondLst>
                            <p:childTnLst>
                              <p:par>
                                <p:cTn id="50" presetID="1" presetClass="exit" presetSubtype="0" fill="hold" nodeType="afterEffect">
                                  <p:stCondLst>
                                    <p:cond delay="0"/>
                                  </p:stCondLst>
                                  <p:childTnLst>
                                    <p:set>
                                      <p:cBhvr>
                                        <p:cTn id="51" dur="1" fill="hold">
                                          <p:stCondLst>
                                            <p:cond delay="0"/>
                                          </p:stCondLst>
                                        </p:cTn>
                                        <p:tgtEl>
                                          <p:spTgt spid="15"/>
                                        </p:tgtEl>
                                        <p:attrNameLst>
                                          <p:attrName>style.visibility</p:attrName>
                                        </p:attrNameLst>
                                      </p:cBhvr>
                                      <p:to>
                                        <p:strVal val="hidden"/>
                                      </p:to>
                                    </p:set>
                                  </p:childTnLst>
                                </p:cTn>
                              </p:par>
                              <p:par>
                                <p:cTn id="52" presetID="1" presetClass="entr" presetSubtype="0" fill="hold" nodeType="withEffect">
                                  <p:stCondLst>
                                    <p:cond delay="0"/>
                                  </p:stCondLst>
                                  <p:childTnLst>
                                    <p:set>
                                      <p:cBhvr>
                                        <p:cTn id="53" dur="1" fill="hold">
                                          <p:stCondLst>
                                            <p:cond delay="0"/>
                                          </p:stCondLst>
                                        </p:cTn>
                                        <p:tgtEl>
                                          <p:spTgt spid="16"/>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42" presetClass="path" presetSubtype="0" accel="50000" decel="50000" fill="hold" nodeType="clickEffect">
                                  <p:stCondLst>
                                    <p:cond delay="0"/>
                                  </p:stCondLst>
                                  <p:childTnLst>
                                    <p:animMotion origin="layout" path="M 4.79167E-6 -1.48148E-6 L 0.14987 0.05996 " pathEditMode="relative" rAng="0" ptsTypes="AA">
                                      <p:cBhvr>
                                        <p:cTn id="57" dur="1500" fill="hold"/>
                                        <p:tgtEl>
                                          <p:spTgt spid="16"/>
                                        </p:tgtEl>
                                        <p:attrNameLst>
                                          <p:attrName>ppt_x</p:attrName>
                                          <p:attrName>ppt_y</p:attrName>
                                        </p:attrNameLst>
                                      </p:cBhvr>
                                      <p:rCtr x="7487" y="2986"/>
                                    </p:animMotion>
                                  </p:childTnLst>
                                </p:cTn>
                              </p:par>
                            </p:childTnLst>
                          </p:cTn>
                        </p:par>
                        <p:par>
                          <p:cTn id="58" fill="hold">
                            <p:stCondLst>
                              <p:cond delay="1500"/>
                            </p:stCondLst>
                            <p:childTnLst>
                              <p:par>
                                <p:cTn id="59" presetID="1" presetClass="exit" presetSubtype="0" fill="hold" nodeType="afterEffect">
                                  <p:stCondLst>
                                    <p:cond delay="0"/>
                                  </p:stCondLst>
                                  <p:childTnLst>
                                    <p:set>
                                      <p:cBhvr>
                                        <p:cTn id="60" dur="1" fill="hold">
                                          <p:stCondLst>
                                            <p:cond delay="0"/>
                                          </p:stCondLst>
                                        </p:cTn>
                                        <p:tgtEl>
                                          <p:spTgt spid="16"/>
                                        </p:tgtEl>
                                        <p:attrNameLst>
                                          <p:attrName>style.visibility</p:attrName>
                                        </p:attrNameLst>
                                      </p:cBhvr>
                                      <p:to>
                                        <p:strVal val="hidden"/>
                                      </p:to>
                                    </p:set>
                                  </p:childTnLst>
                                </p:cTn>
                              </p:par>
                              <p:par>
                                <p:cTn id="61" presetID="1" presetClass="entr" presetSubtype="0" fill="hold" nodeType="withEffect">
                                  <p:stCondLst>
                                    <p:cond delay="0"/>
                                  </p:stCondLst>
                                  <p:childTnLst>
                                    <p:set>
                                      <p:cBhvr>
                                        <p:cTn id="62" dur="1" fill="hold">
                                          <p:stCondLst>
                                            <p:cond delay="0"/>
                                          </p:stCondLst>
                                        </p:cTn>
                                        <p:tgtEl>
                                          <p:spTgt spid="22"/>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0" presetClass="exit" presetSubtype="0" fill="hold" nodeType="clickEffect">
                                  <p:stCondLst>
                                    <p:cond delay="0"/>
                                  </p:stCondLst>
                                  <p:childTnLst>
                                    <p:animEffect transition="out" filter="fade">
                                      <p:cBhvr>
                                        <p:cTn id="66" dur="500"/>
                                        <p:tgtEl>
                                          <p:spTgt spid="22"/>
                                        </p:tgtEl>
                                      </p:cBhvr>
                                    </p:animEffect>
                                    <p:set>
                                      <p:cBhvr>
                                        <p:cTn id="67" dur="1" fill="hold">
                                          <p:stCondLst>
                                            <p:cond delay="499"/>
                                          </p:stCondLst>
                                        </p:cTn>
                                        <p:tgtEl>
                                          <p:spTgt spid="22"/>
                                        </p:tgtEl>
                                        <p:attrNameLst>
                                          <p:attrName>style.visibility</p:attrName>
                                        </p:attrNameLst>
                                      </p:cBhvr>
                                      <p:to>
                                        <p:strVal val="hidden"/>
                                      </p:to>
                                    </p:set>
                                  </p:childTnLst>
                                </p:cTn>
                              </p:par>
                            </p:childTnLst>
                          </p:cTn>
                        </p:par>
                        <p:par>
                          <p:cTn id="68" fill="hold">
                            <p:stCondLst>
                              <p:cond delay="500"/>
                            </p:stCondLst>
                            <p:childTnLst>
                              <p:par>
                                <p:cTn id="69" presetID="10" presetClass="entr" presetSubtype="0" fill="hold" nodeType="after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fade">
                                      <p:cBhvr>
                                        <p:cTn id="71" dur="500"/>
                                        <p:tgtEl>
                                          <p:spTgt spid="23"/>
                                        </p:tgtEl>
                                      </p:cBhvr>
                                    </p:animEffect>
                                  </p:childTnLst>
                                </p:cTn>
                              </p:par>
                            </p:childTnLst>
                          </p:cTn>
                        </p:par>
                      </p:childTnLst>
                    </p:cTn>
                  </p:par>
                  <p:par>
                    <p:cTn id="72" fill="hold">
                      <p:stCondLst>
                        <p:cond delay="indefinite"/>
                      </p:stCondLst>
                      <p:childTnLst>
                        <p:par>
                          <p:cTn id="73" fill="hold">
                            <p:stCondLst>
                              <p:cond delay="0"/>
                            </p:stCondLst>
                            <p:childTnLst>
                              <p:par>
                                <p:cTn id="74" presetID="42" presetClass="path" presetSubtype="0" accel="50000" decel="50000" fill="hold" nodeType="clickEffect">
                                  <p:stCondLst>
                                    <p:cond delay="0"/>
                                  </p:stCondLst>
                                  <p:childTnLst>
                                    <p:animMotion origin="layout" path="M -3.95833E-6 7.40741E-7 L -0.3125 0.07963 " pathEditMode="relative" rAng="0" ptsTypes="AA">
                                      <p:cBhvr>
                                        <p:cTn id="75" dur="1500" fill="hold"/>
                                        <p:tgtEl>
                                          <p:spTgt spid="23"/>
                                        </p:tgtEl>
                                        <p:attrNameLst>
                                          <p:attrName>ppt_x</p:attrName>
                                          <p:attrName>ppt_y</p:attrName>
                                        </p:attrNameLst>
                                      </p:cBhvr>
                                      <p:rCtr x="-15625" y="3981"/>
                                    </p:animMotion>
                                  </p:childTnLst>
                                </p:cTn>
                              </p:par>
                            </p:childTnLst>
                          </p:cTn>
                        </p:par>
                        <p:par>
                          <p:cTn id="76" fill="hold">
                            <p:stCondLst>
                              <p:cond delay="1500"/>
                            </p:stCondLst>
                            <p:childTnLst>
                              <p:par>
                                <p:cTn id="77" presetID="1" presetClass="entr" presetSubtype="0" fill="hold" nodeType="afterEffect">
                                  <p:stCondLst>
                                    <p:cond delay="0"/>
                                  </p:stCondLst>
                                  <p:childTnLst>
                                    <p:set>
                                      <p:cBhvr>
                                        <p:cTn id="78" dur="1" fill="hold">
                                          <p:stCondLst>
                                            <p:cond delay="0"/>
                                          </p:stCondLst>
                                        </p:cTn>
                                        <p:tgtEl>
                                          <p:spTgt spid="24"/>
                                        </p:tgtEl>
                                        <p:attrNameLst>
                                          <p:attrName>style.visibility</p:attrName>
                                        </p:attrNameLst>
                                      </p:cBhvr>
                                      <p:to>
                                        <p:strVal val="visible"/>
                                      </p:to>
                                    </p:set>
                                  </p:childTnLst>
                                </p:cTn>
                              </p:par>
                              <p:par>
                                <p:cTn id="79" presetID="1" presetClass="exit" presetSubtype="0" fill="hold" nodeType="withEffect">
                                  <p:stCondLst>
                                    <p:cond delay="0"/>
                                  </p:stCondLst>
                                  <p:childTnLst>
                                    <p:set>
                                      <p:cBhvr>
                                        <p:cTn id="80" dur="1" fill="hold">
                                          <p:stCondLst>
                                            <p:cond delay="0"/>
                                          </p:stCondLst>
                                        </p:cTn>
                                        <p:tgtEl>
                                          <p:spTgt spid="23"/>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42" presetClass="path" presetSubtype="0" accel="50000" decel="50000" fill="hold" nodeType="clickEffect">
                                  <p:stCondLst>
                                    <p:cond delay="0"/>
                                  </p:stCondLst>
                                  <p:childTnLst>
                                    <p:animMotion origin="layout" path="M -3.95833E-6 2.59259E-6 L -0.13008 -0.07777 " pathEditMode="relative" rAng="0" ptsTypes="AA">
                                      <p:cBhvr>
                                        <p:cTn id="84" dur="1500" fill="hold"/>
                                        <p:tgtEl>
                                          <p:spTgt spid="24"/>
                                        </p:tgtEl>
                                        <p:attrNameLst>
                                          <p:attrName>ppt_x</p:attrName>
                                          <p:attrName>ppt_y</p:attrName>
                                        </p:attrNameLst>
                                      </p:cBhvr>
                                      <p:rCtr x="-6471" y="-3843"/>
                                    </p:animMotion>
                                  </p:childTnLst>
                                </p:cTn>
                              </p:par>
                            </p:childTnLst>
                          </p:cTn>
                        </p:par>
                        <p:par>
                          <p:cTn id="85" fill="hold">
                            <p:stCondLst>
                              <p:cond delay="1500"/>
                            </p:stCondLst>
                            <p:childTnLst>
                              <p:par>
                                <p:cTn id="86" presetID="1" presetClass="exit" presetSubtype="0" fill="hold" nodeType="afterEffect">
                                  <p:stCondLst>
                                    <p:cond delay="0"/>
                                  </p:stCondLst>
                                  <p:childTnLst>
                                    <p:set>
                                      <p:cBhvr>
                                        <p:cTn id="87" dur="1" fill="hold">
                                          <p:stCondLst>
                                            <p:cond delay="0"/>
                                          </p:stCondLst>
                                        </p:cTn>
                                        <p:tgtEl>
                                          <p:spTgt spid="24"/>
                                        </p:tgtEl>
                                        <p:attrNameLst>
                                          <p:attrName>style.visibility</p:attrName>
                                        </p:attrNameLst>
                                      </p:cBhvr>
                                      <p:to>
                                        <p:strVal val="hidden"/>
                                      </p:to>
                                    </p:set>
                                  </p:childTnLst>
                                </p:cTn>
                              </p:par>
                              <p:par>
                                <p:cTn id="88" presetID="1" presetClass="entr" presetSubtype="0" fill="hold" nodeType="withEffect">
                                  <p:stCondLst>
                                    <p:cond delay="0"/>
                                  </p:stCondLst>
                                  <p:childTnLst>
                                    <p:set>
                                      <p:cBhvr>
                                        <p:cTn id="89" dur="1" fill="hold">
                                          <p:stCondLst>
                                            <p:cond delay="0"/>
                                          </p:stCondLst>
                                        </p:cTn>
                                        <p:tgtEl>
                                          <p:spTgt spid="25"/>
                                        </p:tgtEl>
                                        <p:attrNameLst>
                                          <p:attrName>style.visibility</p:attrName>
                                        </p:attrNameLst>
                                      </p:cBhvr>
                                      <p:to>
                                        <p:strVal val="visible"/>
                                      </p:to>
                                    </p:set>
                                  </p:childTnLst>
                                </p:cTn>
                              </p:par>
                            </p:childTnLst>
                          </p:cTn>
                        </p:par>
                      </p:childTnLst>
                    </p:cTn>
                  </p:par>
                  <p:par>
                    <p:cTn id="90" fill="hold">
                      <p:stCondLst>
                        <p:cond delay="indefinite"/>
                      </p:stCondLst>
                      <p:childTnLst>
                        <p:par>
                          <p:cTn id="91" fill="hold">
                            <p:stCondLst>
                              <p:cond delay="0"/>
                            </p:stCondLst>
                            <p:childTnLst>
                              <p:par>
                                <p:cTn id="92" presetID="10" presetClass="exit" presetSubtype="0" fill="hold" nodeType="clickEffect">
                                  <p:stCondLst>
                                    <p:cond delay="0"/>
                                  </p:stCondLst>
                                  <p:childTnLst>
                                    <p:animEffect transition="out" filter="fade">
                                      <p:cBhvr>
                                        <p:cTn id="93" dur="500"/>
                                        <p:tgtEl>
                                          <p:spTgt spid="25"/>
                                        </p:tgtEl>
                                      </p:cBhvr>
                                    </p:animEffect>
                                    <p:set>
                                      <p:cBhvr>
                                        <p:cTn id="94" dur="1" fill="hold">
                                          <p:stCondLst>
                                            <p:cond delay="499"/>
                                          </p:stCondLst>
                                        </p:cTn>
                                        <p:tgtEl>
                                          <p:spTgt spid="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A14B43-E3E8-505A-C3B4-7B5EA069E1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940BC1-826C-A54D-30C7-6F082E99771D}"/>
              </a:ext>
            </a:extLst>
          </p:cNvPr>
          <p:cNvSpPr>
            <a:spLocks noGrp="1"/>
          </p:cNvSpPr>
          <p:nvPr>
            <p:ph type="title"/>
          </p:nvPr>
        </p:nvSpPr>
        <p:spPr/>
        <p:txBody>
          <a:bodyPr/>
          <a:lstStyle/>
          <a:p>
            <a:r>
              <a:rPr lang="en-US" dirty="0"/>
              <a:t>Benefits</a:t>
            </a:r>
          </a:p>
        </p:txBody>
      </p:sp>
      <p:sp>
        <p:nvSpPr>
          <p:cNvPr id="3" name="Primary Context Box">
            <a:extLst>
              <a:ext uri="{FF2B5EF4-FFF2-40B4-BE49-F238E27FC236}">
                <a16:creationId xmlns:a16="http://schemas.microsoft.com/office/drawing/2014/main" id="{F4CBA317-3FF0-CC33-8997-4F9D6ECC9BF3}"/>
              </a:ext>
            </a:extLst>
          </p:cNvPr>
          <p:cNvSpPr/>
          <p:nvPr/>
        </p:nvSpPr>
        <p:spPr>
          <a:xfrm>
            <a:off x="551815" y="231616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Synchronous Communication</a:t>
            </a:r>
          </a:p>
        </p:txBody>
      </p:sp>
      <p:sp>
        <p:nvSpPr>
          <p:cNvPr id="4" name="Primary Context Box">
            <a:extLst>
              <a:ext uri="{FF2B5EF4-FFF2-40B4-BE49-F238E27FC236}">
                <a16:creationId xmlns:a16="http://schemas.microsoft.com/office/drawing/2014/main" id="{B12D909E-C5A3-A618-0E15-0055E215D62D}"/>
              </a:ext>
            </a:extLst>
          </p:cNvPr>
          <p:cNvSpPr/>
          <p:nvPr/>
        </p:nvSpPr>
        <p:spPr>
          <a:xfrm>
            <a:off x="4324159" y="231616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Simplified Workflows</a:t>
            </a:r>
          </a:p>
        </p:txBody>
      </p:sp>
      <p:sp>
        <p:nvSpPr>
          <p:cNvPr id="5" name="Secondary Content Box">
            <a:extLst>
              <a:ext uri="{FF2B5EF4-FFF2-40B4-BE49-F238E27FC236}">
                <a16:creationId xmlns:a16="http://schemas.microsoft.com/office/drawing/2014/main" id="{3BF09242-3DE2-83CD-459D-FDEAC419B1F9}"/>
              </a:ext>
            </a:extLst>
          </p:cNvPr>
          <p:cNvSpPr/>
          <p:nvPr/>
        </p:nvSpPr>
        <p:spPr>
          <a:xfrm>
            <a:off x="8096503" y="2316163"/>
            <a:ext cx="3549397"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Reliability</a:t>
            </a:r>
          </a:p>
        </p:txBody>
      </p:sp>
      <p:sp>
        <p:nvSpPr>
          <p:cNvPr id="6" name="Primary Context Box">
            <a:extLst>
              <a:ext uri="{FF2B5EF4-FFF2-40B4-BE49-F238E27FC236}">
                <a16:creationId xmlns:a16="http://schemas.microsoft.com/office/drawing/2014/main" id="{D31B5B83-ED87-034C-3A77-EA682E9024C7}"/>
              </a:ext>
            </a:extLst>
          </p:cNvPr>
          <p:cNvSpPr/>
          <p:nvPr/>
        </p:nvSpPr>
        <p:spPr>
          <a:xfrm>
            <a:off x="2340927" y="394173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Control and Coordination</a:t>
            </a:r>
          </a:p>
        </p:txBody>
      </p:sp>
      <p:sp>
        <p:nvSpPr>
          <p:cNvPr id="7" name="Secondary Content Box">
            <a:extLst>
              <a:ext uri="{FF2B5EF4-FFF2-40B4-BE49-F238E27FC236}">
                <a16:creationId xmlns:a16="http://schemas.microsoft.com/office/drawing/2014/main" id="{5951F97E-5657-2873-1EFA-B6F10B6DA71D}"/>
              </a:ext>
            </a:extLst>
          </p:cNvPr>
          <p:cNvSpPr/>
          <p:nvPr/>
        </p:nvSpPr>
        <p:spPr>
          <a:xfrm>
            <a:off x="6112001" y="3941733"/>
            <a:ext cx="3549397"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Decoupling</a:t>
            </a:r>
          </a:p>
        </p:txBody>
      </p:sp>
      <p:sp>
        <p:nvSpPr>
          <p:cNvPr id="8" name="Rectangle: Rounded Corners 7">
            <a:extLst>
              <a:ext uri="{FF2B5EF4-FFF2-40B4-BE49-F238E27FC236}">
                <a16:creationId xmlns:a16="http://schemas.microsoft.com/office/drawing/2014/main" id="{E250A005-FFEA-CC92-EA3E-09F07D1B1B96}"/>
              </a:ext>
            </a:extLst>
          </p:cNvPr>
          <p:cNvSpPr/>
          <p:nvPr/>
        </p:nvSpPr>
        <p:spPr>
          <a:xfrm>
            <a:off x="551815" y="231616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3" name="Rectangle: Rounded Corners 12">
            <a:extLst>
              <a:ext uri="{FF2B5EF4-FFF2-40B4-BE49-F238E27FC236}">
                <a16:creationId xmlns:a16="http://schemas.microsoft.com/office/drawing/2014/main" id="{731596BA-F481-4C07-ACCD-6019B040E0D6}"/>
              </a:ext>
            </a:extLst>
          </p:cNvPr>
          <p:cNvSpPr/>
          <p:nvPr/>
        </p:nvSpPr>
        <p:spPr>
          <a:xfrm>
            <a:off x="4324159" y="231616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4" name="Rectangle: Rounded Corners 13">
            <a:extLst>
              <a:ext uri="{FF2B5EF4-FFF2-40B4-BE49-F238E27FC236}">
                <a16:creationId xmlns:a16="http://schemas.microsoft.com/office/drawing/2014/main" id="{E1E62634-4837-D535-150A-2CCB544027CE}"/>
              </a:ext>
            </a:extLst>
          </p:cNvPr>
          <p:cNvSpPr/>
          <p:nvPr/>
        </p:nvSpPr>
        <p:spPr>
          <a:xfrm>
            <a:off x="8083359" y="231616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5" name="Rectangle: Rounded Corners 14">
            <a:extLst>
              <a:ext uri="{FF2B5EF4-FFF2-40B4-BE49-F238E27FC236}">
                <a16:creationId xmlns:a16="http://schemas.microsoft.com/office/drawing/2014/main" id="{CB82CC6C-40B7-D09D-2141-C805861A7967}"/>
              </a:ext>
            </a:extLst>
          </p:cNvPr>
          <p:cNvSpPr/>
          <p:nvPr/>
        </p:nvSpPr>
        <p:spPr>
          <a:xfrm>
            <a:off x="2340927" y="394173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3193309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13" grpId="0" animBg="1"/>
      <p:bldP spid="14" grpId="0" animBg="1"/>
      <p:bldP spid="15"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9B8B3C-103A-02D7-EC5C-A34CF7CDBB8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D40AB2-8BA0-B7A7-BFE9-8E75259FEDA8}"/>
              </a:ext>
            </a:extLst>
          </p:cNvPr>
          <p:cNvSpPr>
            <a:spLocks noGrp="1"/>
          </p:cNvSpPr>
          <p:nvPr>
            <p:ph type="title"/>
          </p:nvPr>
        </p:nvSpPr>
        <p:spPr/>
        <p:txBody>
          <a:bodyPr/>
          <a:lstStyle/>
          <a:p>
            <a:r>
              <a:rPr lang="en-US" dirty="0"/>
              <a:t>Drawbacks</a:t>
            </a:r>
          </a:p>
        </p:txBody>
      </p:sp>
      <p:sp>
        <p:nvSpPr>
          <p:cNvPr id="3" name="Primary Context Box">
            <a:extLst>
              <a:ext uri="{FF2B5EF4-FFF2-40B4-BE49-F238E27FC236}">
                <a16:creationId xmlns:a16="http://schemas.microsoft.com/office/drawing/2014/main" id="{7349A83E-D52A-FA1A-7667-3E44955B0D02}"/>
              </a:ext>
            </a:extLst>
          </p:cNvPr>
          <p:cNvSpPr/>
          <p:nvPr/>
        </p:nvSpPr>
        <p:spPr>
          <a:xfrm>
            <a:off x="551815" y="231616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Scalability</a:t>
            </a:r>
          </a:p>
        </p:txBody>
      </p:sp>
      <p:sp>
        <p:nvSpPr>
          <p:cNvPr id="4" name="Primary Context Box">
            <a:extLst>
              <a:ext uri="{FF2B5EF4-FFF2-40B4-BE49-F238E27FC236}">
                <a16:creationId xmlns:a16="http://schemas.microsoft.com/office/drawing/2014/main" id="{5809E7DA-F8EE-69AC-FBF5-8140D3502276}"/>
              </a:ext>
            </a:extLst>
          </p:cNvPr>
          <p:cNvSpPr/>
          <p:nvPr/>
        </p:nvSpPr>
        <p:spPr>
          <a:xfrm>
            <a:off x="4324159" y="231616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Latency</a:t>
            </a:r>
          </a:p>
        </p:txBody>
      </p:sp>
      <p:sp>
        <p:nvSpPr>
          <p:cNvPr id="5" name="Secondary Content Box">
            <a:extLst>
              <a:ext uri="{FF2B5EF4-FFF2-40B4-BE49-F238E27FC236}">
                <a16:creationId xmlns:a16="http://schemas.microsoft.com/office/drawing/2014/main" id="{AC5A618F-2E77-10C4-6655-171842958CD2}"/>
              </a:ext>
            </a:extLst>
          </p:cNvPr>
          <p:cNvSpPr/>
          <p:nvPr/>
        </p:nvSpPr>
        <p:spPr>
          <a:xfrm>
            <a:off x="8096503" y="2316163"/>
            <a:ext cx="3549397"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Resource Utilization</a:t>
            </a:r>
          </a:p>
        </p:txBody>
      </p:sp>
      <p:sp>
        <p:nvSpPr>
          <p:cNvPr id="6" name="Primary Context Box">
            <a:extLst>
              <a:ext uri="{FF2B5EF4-FFF2-40B4-BE49-F238E27FC236}">
                <a16:creationId xmlns:a16="http://schemas.microsoft.com/office/drawing/2014/main" id="{6B88984C-DAC9-77DF-BA9F-E9648FE99684}"/>
              </a:ext>
            </a:extLst>
          </p:cNvPr>
          <p:cNvSpPr/>
          <p:nvPr/>
        </p:nvSpPr>
        <p:spPr>
          <a:xfrm>
            <a:off x="2340927" y="394173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Complexity in Error Handling</a:t>
            </a:r>
          </a:p>
        </p:txBody>
      </p:sp>
      <p:sp>
        <p:nvSpPr>
          <p:cNvPr id="7" name="Secondary Content Box">
            <a:extLst>
              <a:ext uri="{FF2B5EF4-FFF2-40B4-BE49-F238E27FC236}">
                <a16:creationId xmlns:a16="http://schemas.microsoft.com/office/drawing/2014/main" id="{3D3BB338-3F78-A18D-4188-749297E9B4EF}"/>
              </a:ext>
            </a:extLst>
          </p:cNvPr>
          <p:cNvSpPr/>
          <p:nvPr/>
        </p:nvSpPr>
        <p:spPr>
          <a:xfrm>
            <a:off x="6112001" y="3941733"/>
            <a:ext cx="3549397"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Single Point of Failure</a:t>
            </a:r>
          </a:p>
        </p:txBody>
      </p:sp>
      <p:sp>
        <p:nvSpPr>
          <p:cNvPr id="8" name="Rectangle: Rounded Corners 7">
            <a:extLst>
              <a:ext uri="{FF2B5EF4-FFF2-40B4-BE49-F238E27FC236}">
                <a16:creationId xmlns:a16="http://schemas.microsoft.com/office/drawing/2014/main" id="{FFCE5A05-FF38-2C14-A02B-05E71CEB4BE2}"/>
              </a:ext>
            </a:extLst>
          </p:cNvPr>
          <p:cNvSpPr/>
          <p:nvPr/>
        </p:nvSpPr>
        <p:spPr>
          <a:xfrm>
            <a:off x="551815" y="231616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3" name="Rectangle: Rounded Corners 12">
            <a:extLst>
              <a:ext uri="{FF2B5EF4-FFF2-40B4-BE49-F238E27FC236}">
                <a16:creationId xmlns:a16="http://schemas.microsoft.com/office/drawing/2014/main" id="{BCED8522-05D6-B8F0-AE9E-16D5D787AC08}"/>
              </a:ext>
            </a:extLst>
          </p:cNvPr>
          <p:cNvSpPr/>
          <p:nvPr/>
        </p:nvSpPr>
        <p:spPr>
          <a:xfrm>
            <a:off x="4324159" y="231616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4" name="Rectangle: Rounded Corners 13">
            <a:extLst>
              <a:ext uri="{FF2B5EF4-FFF2-40B4-BE49-F238E27FC236}">
                <a16:creationId xmlns:a16="http://schemas.microsoft.com/office/drawing/2014/main" id="{436ACC0C-8D64-D815-9D73-99758AF8B7D5}"/>
              </a:ext>
            </a:extLst>
          </p:cNvPr>
          <p:cNvSpPr/>
          <p:nvPr/>
        </p:nvSpPr>
        <p:spPr>
          <a:xfrm>
            <a:off x="8083359" y="231616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5" name="Rectangle: Rounded Corners 14">
            <a:extLst>
              <a:ext uri="{FF2B5EF4-FFF2-40B4-BE49-F238E27FC236}">
                <a16:creationId xmlns:a16="http://schemas.microsoft.com/office/drawing/2014/main" id="{D340B936-14AD-0252-15E9-C1CA9BA52115}"/>
              </a:ext>
            </a:extLst>
          </p:cNvPr>
          <p:cNvSpPr/>
          <p:nvPr/>
        </p:nvSpPr>
        <p:spPr>
          <a:xfrm>
            <a:off x="2340927" y="3941733"/>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3449908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13" grpId="0" animBg="1"/>
      <p:bldP spid="14" grpId="0" animBg="1"/>
      <p:bldP spid="1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2300B-C57B-5895-0E7B-CBBEC81487FF}"/>
              </a:ext>
            </a:extLst>
          </p:cNvPr>
          <p:cNvSpPr>
            <a:spLocks noGrp="1"/>
          </p:cNvSpPr>
          <p:nvPr>
            <p:ph type="title"/>
          </p:nvPr>
        </p:nvSpPr>
        <p:spPr/>
        <p:txBody>
          <a:bodyPr/>
          <a:lstStyle/>
          <a:p>
            <a:r>
              <a:rPr lang="en-US" dirty="0"/>
              <a:t>Benefits</a:t>
            </a:r>
          </a:p>
        </p:txBody>
      </p:sp>
      <p:sp>
        <p:nvSpPr>
          <p:cNvPr id="3" name="Primary Context Box">
            <a:extLst>
              <a:ext uri="{FF2B5EF4-FFF2-40B4-BE49-F238E27FC236}">
                <a16:creationId xmlns:a16="http://schemas.microsoft.com/office/drawing/2014/main" id="{B67CBD39-2E04-7A21-4ABE-E362B7846376}"/>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Guaranteed Delivery</a:t>
            </a:r>
          </a:p>
        </p:txBody>
      </p:sp>
      <p:sp>
        <p:nvSpPr>
          <p:cNvPr id="4" name="Primary Context Box">
            <a:extLst>
              <a:ext uri="{FF2B5EF4-FFF2-40B4-BE49-F238E27FC236}">
                <a16:creationId xmlns:a16="http://schemas.microsoft.com/office/drawing/2014/main" id="{C59A3531-8EC5-227B-6691-66F5D606ED95}"/>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Simplicity</a:t>
            </a:r>
          </a:p>
        </p:txBody>
      </p:sp>
      <p:sp>
        <p:nvSpPr>
          <p:cNvPr id="5" name="Secondary Content Box">
            <a:extLst>
              <a:ext uri="{FF2B5EF4-FFF2-40B4-BE49-F238E27FC236}">
                <a16:creationId xmlns:a16="http://schemas.microsoft.com/office/drawing/2014/main" id="{BF8C3571-7125-F6CB-3902-33FA6B3B20FD}"/>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Decoupling</a:t>
            </a:r>
          </a:p>
        </p:txBody>
      </p:sp>
      <p:sp>
        <p:nvSpPr>
          <p:cNvPr id="6" name="Primary Context Box">
            <a:extLst>
              <a:ext uri="{FF2B5EF4-FFF2-40B4-BE49-F238E27FC236}">
                <a16:creationId xmlns:a16="http://schemas.microsoft.com/office/drawing/2014/main" id="{0C34B2D7-A6D7-D4CB-5D41-893DFAC151E2}"/>
              </a:ext>
            </a:extLst>
          </p:cNvPr>
          <p:cNvSpPr/>
          <p:nvPr/>
        </p:nvSpPr>
        <p:spPr>
          <a:xfrm>
            <a:off x="548640" y="2871254"/>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Load Balancing</a:t>
            </a:r>
          </a:p>
        </p:txBody>
      </p:sp>
      <p:sp>
        <p:nvSpPr>
          <p:cNvPr id="7" name="Primary Context Box">
            <a:extLst>
              <a:ext uri="{FF2B5EF4-FFF2-40B4-BE49-F238E27FC236}">
                <a16:creationId xmlns:a16="http://schemas.microsoft.com/office/drawing/2014/main" id="{012228C6-D63F-5045-245B-A55D16FF2FA2}"/>
              </a:ext>
            </a:extLst>
          </p:cNvPr>
          <p:cNvSpPr/>
          <p:nvPr/>
        </p:nvSpPr>
        <p:spPr>
          <a:xfrm>
            <a:off x="4311015" y="2850616"/>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Reliability</a:t>
            </a:r>
          </a:p>
        </p:txBody>
      </p:sp>
      <p:sp>
        <p:nvSpPr>
          <p:cNvPr id="8" name="Secondary Content Box">
            <a:extLst>
              <a:ext uri="{FF2B5EF4-FFF2-40B4-BE49-F238E27FC236}">
                <a16:creationId xmlns:a16="http://schemas.microsoft.com/office/drawing/2014/main" id="{345BB541-C94F-DB81-4311-BA8E927ADAE0}"/>
              </a:ext>
            </a:extLst>
          </p:cNvPr>
          <p:cNvSpPr/>
          <p:nvPr/>
        </p:nvSpPr>
        <p:spPr>
          <a:xfrm>
            <a:off x="8066088" y="286835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Flexibility</a:t>
            </a:r>
          </a:p>
        </p:txBody>
      </p:sp>
      <p:sp>
        <p:nvSpPr>
          <p:cNvPr id="9" name="Primary Context Box">
            <a:extLst>
              <a:ext uri="{FF2B5EF4-FFF2-40B4-BE49-F238E27FC236}">
                <a16:creationId xmlns:a16="http://schemas.microsoft.com/office/drawing/2014/main" id="{95A801F4-D623-2DD1-80FE-12D12C347387}"/>
              </a:ext>
            </a:extLst>
          </p:cNvPr>
          <p:cNvSpPr/>
          <p:nvPr/>
        </p:nvSpPr>
        <p:spPr>
          <a:xfrm>
            <a:off x="4320984" y="4013719"/>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Control</a:t>
            </a:r>
          </a:p>
        </p:txBody>
      </p:sp>
      <p:sp>
        <p:nvSpPr>
          <p:cNvPr id="11" name="Rectangle: Rounded Corners 10">
            <a:extLst>
              <a:ext uri="{FF2B5EF4-FFF2-40B4-BE49-F238E27FC236}">
                <a16:creationId xmlns:a16="http://schemas.microsoft.com/office/drawing/2014/main" id="{0B7FBF9B-2A2F-A4E6-F95B-C01704360A09}"/>
              </a:ext>
            </a:extLst>
          </p:cNvPr>
          <p:cNvSpPr/>
          <p:nvPr/>
        </p:nvSpPr>
        <p:spPr>
          <a:xfrm>
            <a:off x="548640" y="1684617"/>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4" name="Rectangle: Rounded Corners 13">
            <a:extLst>
              <a:ext uri="{FF2B5EF4-FFF2-40B4-BE49-F238E27FC236}">
                <a16:creationId xmlns:a16="http://schemas.microsoft.com/office/drawing/2014/main" id="{35595E8E-A61B-3488-8037-76E9DF84A148}"/>
              </a:ext>
            </a:extLst>
          </p:cNvPr>
          <p:cNvSpPr/>
          <p:nvPr/>
        </p:nvSpPr>
        <p:spPr>
          <a:xfrm>
            <a:off x="4320984" y="1684617"/>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7" name="Rectangle: Rounded Corners 16">
            <a:extLst>
              <a:ext uri="{FF2B5EF4-FFF2-40B4-BE49-F238E27FC236}">
                <a16:creationId xmlns:a16="http://schemas.microsoft.com/office/drawing/2014/main" id="{0603FD6F-306E-81C6-069E-B7F0DD347A1B}"/>
              </a:ext>
            </a:extLst>
          </p:cNvPr>
          <p:cNvSpPr/>
          <p:nvPr/>
        </p:nvSpPr>
        <p:spPr>
          <a:xfrm>
            <a:off x="8066088" y="1698142"/>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8" name="Rectangle: Rounded Corners 17">
            <a:extLst>
              <a:ext uri="{FF2B5EF4-FFF2-40B4-BE49-F238E27FC236}">
                <a16:creationId xmlns:a16="http://schemas.microsoft.com/office/drawing/2014/main" id="{DE83D82C-73D6-2852-CA17-05B8867E52B1}"/>
              </a:ext>
            </a:extLst>
          </p:cNvPr>
          <p:cNvSpPr/>
          <p:nvPr/>
        </p:nvSpPr>
        <p:spPr>
          <a:xfrm>
            <a:off x="548640" y="2868358"/>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9" name="Rectangle: Rounded Corners 18">
            <a:extLst>
              <a:ext uri="{FF2B5EF4-FFF2-40B4-BE49-F238E27FC236}">
                <a16:creationId xmlns:a16="http://schemas.microsoft.com/office/drawing/2014/main" id="{E1A1E7CE-B751-9B58-AA1E-94529F52270E}"/>
              </a:ext>
            </a:extLst>
          </p:cNvPr>
          <p:cNvSpPr/>
          <p:nvPr/>
        </p:nvSpPr>
        <p:spPr>
          <a:xfrm>
            <a:off x="4311015" y="2847720"/>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20" name="Rectangle: Rounded Corners 19">
            <a:extLst>
              <a:ext uri="{FF2B5EF4-FFF2-40B4-BE49-F238E27FC236}">
                <a16:creationId xmlns:a16="http://schemas.microsoft.com/office/drawing/2014/main" id="{9CB19F8B-3648-84F3-49DD-7F85A8BCE2D8}"/>
              </a:ext>
            </a:extLst>
          </p:cNvPr>
          <p:cNvSpPr/>
          <p:nvPr/>
        </p:nvSpPr>
        <p:spPr>
          <a:xfrm>
            <a:off x="8066088" y="2865462"/>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2909618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1" grpId="0" animBg="1"/>
      <p:bldP spid="14" grpId="0" animBg="1"/>
      <p:bldP spid="17" grpId="0" animBg="1"/>
      <p:bldP spid="18" grpId="0" animBg="1"/>
      <p:bldP spid="19" grpId="0" animBg="1"/>
      <p:bldP spid="20"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32EA06-5944-817C-2DCF-B63B56A196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44687F7-ACDA-8CD3-D973-086AAD642B5D}"/>
              </a:ext>
            </a:extLst>
          </p:cNvPr>
          <p:cNvSpPr>
            <a:spLocks noGrp="1"/>
          </p:cNvSpPr>
          <p:nvPr>
            <p:ph type="title"/>
          </p:nvPr>
        </p:nvSpPr>
        <p:spPr/>
        <p:txBody>
          <a:bodyPr/>
          <a:lstStyle/>
          <a:p>
            <a:r>
              <a:rPr lang="en-US" dirty="0"/>
              <a:t>Use Cases</a:t>
            </a:r>
          </a:p>
        </p:txBody>
      </p:sp>
      <p:sp>
        <p:nvSpPr>
          <p:cNvPr id="3" name="Primary Context Box">
            <a:extLst>
              <a:ext uri="{FF2B5EF4-FFF2-40B4-BE49-F238E27FC236}">
                <a16:creationId xmlns:a16="http://schemas.microsoft.com/office/drawing/2014/main" id="{9C5E786A-1B4F-9748-3DC4-A83FC29FDB11}"/>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Service Invocation</a:t>
            </a:r>
          </a:p>
        </p:txBody>
      </p:sp>
      <p:sp>
        <p:nvSpPr>
          <p:cNvPr id="4" name="Primary Context Box">
            <a:extLst>
              <a:ext uri="{FF2B5EF4-FFF2-40B4-BE49-F238E27FC236}">
                <a16:creationId xmlns:a16="http://schemas.microsoft.com/office/drawing/2014/main" id="{3639F0B1-220E-C2CF-0BC6-EB35E6C35041}"/>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Data Retrieval</a:t>
            </a:r>
          </a:p>
        </p:txBody>
      </p:sp>
      <p:sp>
        <p:nvSpPr>
          <p:cNvPr id="5" name="Secondary Content Box">
            <a:extLst>
              <a:ext uri="{FF2B5EF4-FFF2-40B4-BE49-F238E27FC236}">
                <a16:creationId xmlns:a16="http://schemas.microsoft.com/office/drawing/2014/main" id="{46B7D3C1-ADDE-39C2-12E9-8A950676716E}"/>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Status Updates</a:t>
            </a:r>
          </a:p>
        </p:txBody>
      </p:sp>
    </p:spTree>
    <p:extLst>
      <p:ext uri="{BB962C8B-B14F-4D97-AF65-F5344CB8AC3E}">
        <p14:creationId xmlns:p14="http://schemas.microsoft.com/office/powerpoint/2010/main" val="379286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B9479CDD-5E9D-ADD6-83BB-8F07C9DB84F0}"/>
              </a:ext>
            </a:extLst>
          </p:cNvPr>
          <p:cNvPicPr>
            <a:picLocks noGrp="1" noChangeAspect="1"/>
          </p:cNvPicPr>
          <p:nvPr>
            <p:ph idx="1"/>
          </p:nvPr>
        </p:nvPicPr>
        <p:blipFill>
          <a:blip r:embed="rId2" cstate="email">
            <a:extLst>
              <a:ext uri="{28A0092B-C50C-407E-A947-70E740481C1C}">
                <a14:useLocalDpi xmlns:a14="http://schemas.microsoft.com/office/drawing/2010/main"/>
              </a:ext>
            </a:extLst>
          </a:blip>
          <a:srcRect/>
          <a:stretch/>
        </p:blipFill>
        <p:spPr>
          <a:xfrm>
            <a:off x="5387554" y="457199"/>
            <a:ext cx="5210378" cy="5802923"/>
          </a:xfrm>
        </p:spPr>
      </p:pic>
      <p:sp>
        <p:nvSpPr>
          <p:cNvPr id="5" name="Primary Context Box">
            <a:extLst>
              <a:ext uri="{FF2B5EF4-FFF2-40B4-BE49-F238E27FC236}">
                <a16:creationId xmlns:a16="http://schemas.microsoft.com/office/drawing/2014/main" id="{BE2B239C-A23C-2C6B-7B7D-E1349D7F6714}"/>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2"/>
                </a:solidFill>
              </a:rPr>
              <a:t>Create Namespace</a:t>
            </a:r>
            <a:endParaRPr lang="en-US" sz="2000" b="1" dirty="0">
              <a:solidFill>
                <a:schemeClr val="tx2"/>
              </a:solidFill>
            </a:endParaRPr>
          </a:p>
        </p:txBody>
      </p:sp>
      <p:sp>
        <p:nvSpPr>
          <p:cNvPr id="6" name="Title 3">
            <a:extLst>
              <a:ext uri="{FF2B5EF4-FFF2-40B4-BE49-F238E27FC236}">
                <a16:creationId xmlns:a16="http://schemas.microsoft.com/office/drawing/2014/main" id="{198F3DAF-175F-149B-A579-04EED879C008}"/>
              </a:ext>
            </a:extLst>
          </p:cNvPr>
          <p:cNvSpPr>
            <a:spLocks noGrp="1"/>
          </p:cNvSpPr>
          <p:nvPr>
            <p:ph type="title"/>
          </p:nvPr>
        </p:nvSpPr>
        <p:spPr>
          <a:xfrm>
            <a:off x="548640" y="457200"/>
            <a:ext cx="3575304" cy="591312"/>
          </a:xfrm>
        </p:spPr>
        <p:txBody>
          <a:bodyPr/>
          <a:lstStyle/>
          <a:p>
            <a:r>
              <a:rPr lang="en-US" dirty="0"/>
              <a:t>Demonstration</a:t>
            </a:r>
          </a:p>
        </p:txBody>
      </p:sp>
    </p:spTree>
    <p:extLst>
      <p:ext uri="{BB962C8B-B14F-4D97-AF65-F5344CB8AC3E}">
        <p14:creationId xmlns:p14="http://schemas.microsoft.com/office/powerpoint/2010/main" val="18261587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DA4A27CF-C5EE-7C9A-D20B-C14F8EDFB212}"/>
              </a:ext>
            </a:extLst>
          </p:cNvPr>
          <p:cNvPicPr>
            <a:picLocks noGrp="1" noChangeAspect="1"/>
          </p:cNvPicPr>
          <p:nvPr>
            <p:ph idx="1"/>
          </p:nvPr>
        </p:nvPicPr>
        <p:blipFill>
          <a:blip r:embed="rId2" cstate="email">
            <a:extLst>
              <a:ext uri="{28A0092B-C50C-407E-A947-70E740481C1C}">
                <a14:useLocalDpi xmlns:a14="http://schemas.microsoft.com/office/drawing/2010/main"/>
              </a:ext>
            </a:extLst>
          </a:blip>
          <a:srcRect/>
          <a:stretch/>
        </p:blipFill>
        <p:spPr>
          <a:xfrm>
            <a:off x="4322535" y="752856"/>
            <a:ext cx="7489592" cy="4994031"/>
          </a:xfrm>
        </p:spPr>
      </p:pic>
      <p:sp>
        <p:nvSpPr>
          <p:cNvPr id="5" name="Primary Context Box">
            <a:extLst>
              <a:ext uri="{FF2B5EF4-FFF2-40B4-BE49-F238E27FC236}">
                <a16:creationId xmlns:a16="http://schemas.microsoft.com/office/drawing/2014/main" id="{B120AE00-2619-A09F-7F18-D30199DFB01B}"/>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1DAECC8B-CD85-68B5-D4FC-1D67C335DFAE}"/>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 Queue</a:t>
            </a:r>
          </a:p>
        </p:txBody>
      </p:sp>
      <p:sp>
        <p:nvSpPr>
          <p:cNvPr id="7" name="Rectangle: Rounded Corners 6">
            <a:extLst>
              <a:ext uri="{FF2B5EF4-FFF2-40B4-BE49-F238E27FC236}">
                <a16:creationId xmlns:a16="http://schemas.microsoft.com/office/drawing/2014/main" id="{C153D756-D17D-244B-713E-8D48D57B7BBD}"/>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DD5B629B-38F2-74A1-B4CA-5C3BE63D8894}"/>
              </a:ext>
            </a:extLst>
          </p:cNvPr>
          <p:cNvSpPr>
            <a:spLocks noGrp="1"/>
          </p:cNvSpPr>
          <p:nvPr>
            <p:ph type="title"/>
          </p:nvPr>
        </p:nvSpPr>
        <p:spPr>
          <a:xfrm>
            <a:off x="548640" y="457200"/>
            <a:ext cx="3575304" cy="591312"/>
          </a:xfrm>
        </p:spPr>
        <p:txBody>
          <a:bodyPr/>
          <a:lstStyle/>
          <a:p>
            <a:r>
              <a:rPr lang="en-US" dirty="0"/>
              <a:t>Demonstration</a:t>
            </a:r>
          </a:p>
        </p:txBody>
      </p:sp>
    </p:spTree>
    <p:extLst>
      <p:ext uri="{BB962C8B-B14F-4D97-AF65-F5344CB8AC3E}">
        <p14:creationId xmlns:p14="http://schemas.microsoft.com/office/powerpoint/2010/main" val="6066156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screen shot of a computer code&#10;&#10;AI-generated content may be incorrect.">
            <a:extLst>
              <a:ext uri="{FF2B5EF4-FFF2-40B4-BE49-F238E27FC236}">
                <a16:creationId xmlns:a16="http://schemas.microsoft.com/office/drawing/2014/main" id="{1DA9C30E-51D5-99DA-9695-94A24849EB12}"/>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4697749" y="1156189"/>
            <a:ext cx="6911244" cy="4600799"/>
          </a:xfrm>
        </p:spPr>
      </p:pic>
      <p:sp>
        <p:nvSpPr>
          <p:cNvPr id="5" name="Primary Context Box">
            <a:extLst>
              <a:ext uri="{FF2B5EF4-FFF2-40B4-BE49-F238E27FC236}">
                <a16:creationId xmlns:a16="http://schemas.microsoft.com/office/drawing/2014/main" id="{F09FD434-0656-4365-528B-CD1E48A7A0DC}"/>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731D317A-57D4-CCCA-A6BC-EA13749BB0F6}"/>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 Queue</a:t>
            </a:r>
          </a:p>
        </p:txBody>
      </p:sp>
      <p:sp>
        <p:nvSpPr>
          <p:cNvPr id="7" name="Rectangle: Rounded Corners 6">
            <a:extLst>
              <a:ext uri="{FF2B5EF4-FFF2-40B4-BE49-F238E27FC236}">
                <a16:creationId xmlns:a16="http://schemas.microsoft.com/office/drawing/2014/main" id="{5BCA8EA9-4972-24DA-FAC3-5AF684C207B2}"/>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17BC40F6-F100-CA7B-18E7-6880D4DC2338}"/>
              </a:ext>
            </a:extLst>
          </p:cNvPr>
          <p:cNvSpPr>
            <a:spLocks noGrp="1"/>
          </p:cNvSpPr>
          <p:nvPr>
            <p:ph type="title"/>
          </p:nvPr>
        </p:nvSpPr>
        <p:spPr>
          <a:xfrm>
            <a:off x="548640" y="457200"/>
            <a:ext cx="3575304" cy="591312"/>
          </a:xfrm>
        </p:spPr>
        <p:txBody>
          <a:bodyPr/>
          <a:lstStyle/>
          <a:p>
            <a:r>
              <a:rPr lang="en-US" dirty="0"/>
              <a:t>Demonstration</a:t>
            </a:r>
          </a:p>
        </p:txBody>
      </p:sp>
      <p:sp>
        <p:nvSpPr>
          <p:cNvPr id="11" name="Primary Context Box">
            <a:extLst>
              <a:ext uri="{FF2B5EF4-FFF2-40B4-BE49-F238E27FC236}">
                <a16:creationId xmlns:a16="http://schemas.microsoft.com/office/drawing/2014/main" id="{E3139989-CCE7-9E38-28B7-12498BDE8236}"/>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Response Queue</a:t>
            </a:r>
          </a:p>
        </p:txBody>
      </p:sp>
      <p:sp>
        <p:nvSpPr>
          <p:cNvPr id="12" name="Rectangle: Rounded Corners 11">
            <a:extLst>
              <a:ext uri="{FF2B5EF4-FFF2-40B4-BE49-F238E27FC236}">
                <a16:creationId xmlns:a16="http://schemas.microsoft.com/office/drawing/2014/main" id="{9AE40D22-C1DE-FF9C-FE35-F6E700CF9663}"/>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7971671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Content Placeholder 13" descr="A screenshot of a computer program&#10;&#10;AI-generated content may be incorrect.">
            <a:extLst>
              <a:ext uri="{FF2B5EF4-FFF2-40B4-BE49-F238E27FC236}">
                <a16:creationId xmlns:a16="http://schemas.microsoft.com/office/drawing/2014/main" id="{3AF1BE76-596C-7F6D-199A-E9E860C540F7}"/>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4492933" y="946610"/>
            <a:ext cx="7371603" cy="5062304"/>
          </a:xfrm>
        </p:spPr>
      </p:pic>
      <p:sp>
        <p:nvSpPr>
          <p:cNvPr id="5" name="Primary Context Box">
            <a:extLst>
              <a:ext uri="{FF2B5EF4-FFF2-40B4-BE49-F238E27FC236}">
                <a16:creationId xmlns:a16="http://schemas.microsoft.com/office/drawing/2014/main" id="{9285A33C-3CC5-FF29-E2C3-9BE3AFE52FB3}"/>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DAF57796-37C9-48FC-B431-CB07A11F5BA0}"/>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 Queue</a:t>
            </a:r>
          </a:p>
        </p:txBody>
      </p:sp>
      <p:sp>
        <p:nvSpPr>
          <p:cNvPr id="7" name="Rectangle: Rounded Corners 6">
            <a:extLst>
              <a:ext uri="{FF2B5EF4-FFF2-40B4-BE49-F238E27FC236}">
                <a16:creationId xmlns:a16="http://schemas.microsoft.com/office/drawing/2014/main" id="{DCBF5B2E-0ED6-4CC7-2B87-7C7359EA7CC0}"/>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FA3D177D-4290-343C-ADB9-88BADB920AC0}"/>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C211A7F8-13FA-C9B1-1766-1F04F8AD8DA2}"/>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Response Queue</a:t>
            </a:r>
          </a:p>
        </p:txBody>
      </p:sp>
      <p:sp>
        <p:nvSpPr>
          <p:cNvPr id="10" name="Rectangle: Rounded Corners 9">
            <a:extLst>
              <a:ext uri="{FF2B5EF4-FFF2-40B4-BE49-F238E27FC236}">
                <a16:creationId xmlns:a16="http://schemas.microsoft.com/office/drawing/2014/main" id="{3D2AA282-4387-4155-186F-2855EF600C10}"/>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B3340D34-8D76-0741-757D-F12151835FFE}"/>
              </a:ext>
            </a:extLst>
          </p:cNvPr>
          <p:cNvSpPr/>
          <p:nvPr/>
        </p:nvSpPr>
        <p:spPr>
          <a:xfrm>
            <a:off x="548255"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Requestor</a:t>
            </a:r>
          </a:p>
        </p:txBody>
      </p:sp>
      <p:sp>
        <p:nvSpPr>
          <p:cNvPr id="12" name="Rectangle: Rounded Corners 11">
            <a:extLst>
              <a:ext uri="{FF2B5EF4-FFF2-40B4-BE49-F238E27FC236}">
                <a16:creationId xmlns:a16="http://schemas.microsoft.com/office/drawing/2014/main" id="{F758FB3B-375D-8304-D142-E6A7F047D078}"/>
              </a:ext>
            </a:extLst>
          </p:cNvPr>
          <p:cNvSpPr/>
          <p:nvPr/>
        </p:nvSpPr>
        <p:spPr>
          <a:xfrm>
            <a:off x="548255"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19054327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imary Context Box">
            <a:extLst>
              <a:ext uri="{FF2B5EF4-FFF2-40B4-BE49-F238E27FC236}">
                <a16:creationId xmlns:a16="http://schemas.microsoft.com/office/drawing/2014/main" id="{59468B8E-15DB-7D75-F3B3-031C64AA004B}"/>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AFAFC436-FFE5-17B2-89DD-0D91E2BAC769}"/>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 Queue</a:t>
            </a:r>
          </a:p>
        </p:txBody>
      </p:sp>
      <p:sp>
        <p:nvSpPr>
          <p:cNvPr id="7" name="Rectangle: Rounded Corners 6">
            <a:extLst>
              <a:ext uri="{FF2B5EF4-FFF2-40B4-BE49-F238E27FC236}">
                <a16:creationId xmlns:a16="http://schemas.microsoft.com/office/drawing/2014/main" id="{74E90AF3-BE77-9DB1-331A-C3A703E8DF1A}"/>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878CF210-B97C-8615-FC57-D4AD33445712}"/>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B81D01BE-CC53-8AFA-2CAF-AC116C3CA89F}"/>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Response Queue</a:t>
            </a:r>
          </a:p>
        </p:txBody>
      </p:sp>
      <p:sp>
        <p:nvSpPr>
          <p:cNvPr id="10" name="Rectangle: Rounded Corners 9">
            <a:extLst>
              <a:ext uri="{FF2B5EF4-FFF2-40B4-BE49-F238E27FC236}">
                <a16:creationId xmlns:a16="http://schemas.microsoft.com/office/drawing/2014/main" id="{E2FD7257-0846-3353-1ADD-FBF2AFEDA062}"/>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5C230368-0618-185F-A69C-1DD6C6207D73}"/>
              </a:ext>
            </a:extLst>
          </p:cNvPr>
          <p:cNvSpPr/>
          <p:nvPr/>
        </p:nvSpPr>
        <p:spPr>
          <a:xfrm>
            <a:off x="548255"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Requestor</a:t>
            </a:r>
          </a:p>
        </p:txBody>
      </p:sp>
      <p:sp>
        <p:nvSpPr>
          <p:cNvPr id="12" name="Rectangle: Rounded Corners 11">
            <a:extLst>
              <a:ext uri="{FF2B5EF4-FFF2-40B4-BE49-F238E27FC236}">
                <a16:creationId xmlns:a16="http://schemas.microsoft.com/office/drawing/2014/main" id="{FBC76250-E7B6-87B4-8520-2D2D39E14D60}"/>
              </a:ext>
            </a:extLst>
          </p:cNvPr>
          <p:cNvSpPr/>
          <p:nvPr/>
        </p:nvSpPr>
        <p:spPr>
          <a:xfrm>
            <a:off x="548255"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pic>
        <p:nvPicPr>
          <p:cNvPr id="14" name="Content Placeholder 13" descr="A screen shot of a computer program&#10;&#10;AI-generated content may be incorrect.">
            <a:extLst>
              <a:ext uri="{FF2B5EF4-FFF2-40B4-BE49-F238E27FC236}">
                <a16:creationId xmlns:a16="http://schemas.microsoft.com/office/drawing/2014/main" id="{F57896E0-E754-2908-AB3B-6F8C48624460}"/>
              </a:ext>
            </a:extLst>
          </p:cNvPr>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4510815" y="946610"/>
            <a:ext cx="7335837" cy="2536521"/>
          </a:xfrm>
        </p:spPr>
      </p:pic>
    </p:spTree>
    <p:extLst>
      <p:ext uri="{BB962C8B-B14F-4D97-AF65-F5344CB8AC3E}">
        <p14:creationId xmlns:p14="http://schemas.microsoft.com/office/powerpoint/2010/main" val="227990043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15" descr="A screen shot of a computer code&#10;&#10;AI-generated content may be incorrect.">
            <a:extLst>
              <a:ext uri="{FF2B5EF4-FFF2-40B4-BE49-F238E27FC236}">
                <a16:creationId xmlns:a16="http://schemas.microsoft.com/office/drawing/2014/main" id="{6962B4A7-BBF4-6E13-2963-37E0D38301EC}"/>
              </a:ext>
            </a:extLst>
          </p:cNvPr>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4307520" y="457200"/>
            <a:ext cx="7335837" cy="1656189"/>
          </a:xfrm>
        </p:spPr>
      </p:pic>
      <p:sp>
        <p:nvSpPr>
          <p:cNvPr id="5" name="Primary Context Box">
            <a:extLst>
              <a:ext uri="{FF2B5EF4-FFF2-40B4-BE49-F238E27FC236}">
                <a16:creationId xmlns:a16="http://schemas.microsoft.com/office/drawing/2014/main" id="{C0C96362-88C4-66B4-8C35-EBBB1CF29360}"/>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815D857B-B832-1522-2477-9DB7711B0A58}"/>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 Queue</a:t>
            </a:r>
          </a:p>
        </p:txBody>
      </p:sp>
      <p:sp>
        <p:nvSpPr>
          <p:cNvPr id="7" name="Rectangle: Rounded Corners 6">
            <a:extLst>
              <a:ext uri="{FF2B5EF4-FFF2-40B4-BE49-F238E27FC236}">
                <a16:creationId xmlns:a16="http://schemas.microsoft.com/office/drawing/2014/main" id="{A6CBDBD4-F92D-6E94-06FA-D9AC43410C22}"/>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3A38D024-2A84-D190-EC7E-8A37DE83C31E}"/>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ACEE8EBF-07AE-ED93-C474-D1D8865A6CEF}"/>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Response Queue</a:t>
            </a:r>
          </a:p>
        </p:txBody>
      </p:sp>
      <p:sp>
        <p:nvSpPr>
          <p:cNvPr id="10" name="Rectangle: Rounded Corners 9">
            <a:extLst>
              <a:ext uri="{FF2B5EF4-FFF2-40B4-BE49-F238E27FC236}">
                <a16:creationId xmlns:a16="http://schemas.microsoft.com/office/drawing/2014/main" id="{849C3A90-E6A9-4F87-FDD8-236BAC96DE29}"/>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6E965D83-C8B1-3CE3-80B7-10E2C6CC4CF6}"/>
              </a:ext>
            </a:extLst>
          </p:cNvPr>
          <p:cNvSpPr/>
          <p:nvPr/>
        </p:nvSpPr>
        <p:spPr>
          <a:xfrm>
            <a:off x="548255"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Requestor</a:t>
            </a:r>
          </a:p>
        </p:txBody>
      </p:sp>
      <p:sp>
        <p:nvSpPr>
          <p:cNvPr id="12" name="Rectangle: Rounded Corners 11">
            <a:extLst>
              <a:ext uri="{FF2B5EF4-FFF2-40B4-BE49-F238E27FC236}">
                <a16:creationId xmlns:a16="http://schemas.microsoft.com/office/drawing/2014/main" id="{1AF85CF2-BA86-2D17-EA1D-914CC15ED56C}"/>
              </a:ext>
            </a:extLst>
          </p:cNvPr>
          <p:cNvSpPr/>
          <p:nvPr/>
        </p:nvSpPr>
        <p:spPr>
          <a:xfrm>
            <a:off x="548255"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3" name="Primary Context Box">
            <a:extLst>
              <a:ext uri="{FF2B5EF4-FFF2-40B4-BE49-F238E27FC236}">
                <a16:creationId xmlns:a16="http://schemas.microsoft.com/office/drawing/2014/main" id="{8F76D204-575E-683E-22BF-C4051CFEE0DF}"/>
              </a:ext>
            </a:extLst>
          </p:cNvPr>
          <p:cNvSpPr/>
          <p:nvPr/>
        </p:nvSpPr>
        <p:spPr>
          <a:xfrm>
            <a:off x="548255" y="3558451"/>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Responder</a:t>
            </a:r>
          </a:p>
        </p:txBody>
      </p:sp>
      <p:sp>
        <p:nvSpPr>
          <p:cNvPr id="14" name="Rectangle: Rounded Corners 13">
            <a:extLst>
              <a:ext uri="{FF2B5EF4-FFF2-40B4-BE49-F238E27FC236}">
                <a16:creationId xmlns:a16="http://schemas.microsoft.com/office/drawing/2014/main" id="{1F1E9B9D-2C84-DD3C-A8C3-7A12B3745768}"/>
              </a:ext>
            </a:extLst>
          </p:cNvPr>
          <p:cNvSpPr/>
          <p:nvPr/>
        </p:nvSpPr>
        <p:spPr>
          <a:xfrm>
            <a:off x="548255" y="2933243"/>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358641351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15" descr="A screen shot of a computer program&#10;&#10;AI-generated content may be incorrect.">
            <a:extLst>
              <a:ext uri="{FF2B5EF4-FFF2-40B4-BE49-F238E27FC236}">
                <a16:creationId xmlns:a16="http://schemas.microsoft.com/office/drawing/2014/main" id="{D098ED75-6250-A27C-181F-DE45D9BE7E4F}"/>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4545328" y="470294"/>
            <a:ext cx="6858957" cy="5734850"/>
          </a:xfrm>
        </p:spPr>
      </p:pic>
      <p:sp>
        <p:nvSpPr>
          <p:cNvPr id="5" name="Primary Context Box">
            <a:extLst>
              <a:ext uri="{FF2B5EF4-FFF2-40B4-BE49-F238E27FC236}">
                <a16:creationId xmlns:a16="http://schemas.microsoft.com/office/drawing/2014/main" id="{775F1FF3-D4CF-F6B8-4752-13FEB2A84EEF}"/>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952B4649-A4B7-595B-A14F-3F4181F7923E}"/>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 Queue</a:t>
            </a:r>
          </a:p>
        </p:txBody>
      </p:sp>
      <p:sp>
        <p:nvSpPr>
          <p:cNvPr id="7" name="Rectangle: Rounded Corners 6">
            <a:extLst>
              <a:ext uri="{FF2B5EF4-FFF2-40B4-BE49-F238E27FC236}">
                <a16:creationId xmlns:a16="http://schemas.microsoft.com/office/drawing/2014/main" id="{BB76AAF5-4AF4-EC01-53D4-14F16DE7D813}"/>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C6A0FA98-624A-F9AD-F251-5B82C4041EE8}"/>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B114179F-0AD8-B380-B3CA-F9EBB8BEAFB3}"/>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Response Queue</a:t>
            </a:r>
          </a:p>
        </p:txBody>
      </p:sp>
      <p:sp>
        <p:nvSpPr>
          <p:cNvPr id="10" name="Rectangle: Rounded Corners 9">
            <a:extLst>
              <a:ext uri="{FF2B5EF4-FFF2-40B4-BE49-F238E27FC236}">
                <a16:creationId xmlns:a16="http://schemas.microsoft.com/office/drawing/2014/main" id="{3C405251-CEDD-92FC-A980-38E9FDEA8D61}"/>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73EC094E-17F8-E471-F318-B45034E7D1F8}"/>
              </a:ext>
            </a:extLst>
          </p:cNvPr>
          <p:cNvSpPr/>
          <p:nvPr/>
        </p:nvSpPr>
        <p:spPr>
          <a:xfrm>
            <a:off x="548255"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Requestor</a:t>
            </a:r>
          </a:p>
        </p:txBody>
      </p:sp>
      <p:sp>
        <p:nvSpPr>
          <p:cNvPr id="12" name="Rectangle: Rounded Corners 11">
            <a:extLst>
              <a:ext uri="{FF2B5EF4-FFF2-40B4-BE49-F238E27FC236}">
                <a16:creationId xmlns:a16="http://schemas.microsoft.com/office/drawing/2014/main" id="{18FC5F71-4B25-7A89-662A-DEB9C1BDC314}"/>
              </a:ext>
            </a:extLst>
          </p:cNvPr>
          <p:cNvSpPr/>
          <p:nvPr/>
        </p:nvSpPr>
        <p:spPr>
          <a:xfrm>
            <a:off x="548255"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3" name="Primary Context Box">
            <a:extLst>
              <a:ext uri="{FF2B5EF4-FFF2-40B4-BE49-F238E27FC236}">
                <a16:creationId xmlns:a16="http://schemas.microsoft.com/office/drawing/2014/main" id="{ED773902-F659-D3C4-FEC2-4D82EA723A46}"/>
              </a:ext>
            </a:extLst>
          </p:cNvPr>
          <p:cNvSpPr/>
          <p:nvPr/>
        </p:nvSpPr>
        <p:spPr>
          <a:xfrm>
            <a:off x="548255" y="3558451"/>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Responder</a:t>
            </a:r>
          </a:p>
        </p:txBody>
      </p:sp>
      <p:sp>
        <p:nvSpPr>
          <p:cNvPr id="14" name="Rectangle: Rounded Corners 13">
            <a:extLst>
              <a:ext uri="{FF2B5EF4-FFF2-40B4-BE49-F238E27FC236}">
                <a16:creationId xmlns:a16="http://schemas.microsoft.com/office/drawing/2014/main" id="{C8B5C3B5-1C0C-BD01-F6C8-3D749B439F34}"/>
              </a:ext>
            </a:extLst>
          </p:cNvPr>
          <p:cNvSpPr/>
          <p:nvPr/>
        </p:nvSpPr>
        <p:spPr>
          <a:xfrm>
            <a:off x="548255" y="2933243"/>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314227167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imary Context Box">
            <a:extLst>
              <a:ext uri="{FF2B5EF4-FFF2-40B4-BE49-F238E27FC236}">
                <a16:creationId xmlns:a16="http://schemas.microsoft.com/office/drawing/2014/main" id="{4F2A78B2-EB5B-DF10-A5A1-68C9E7BEB751}"/>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D1360949-729A-DF04-4403-076450FD6703}"/>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 Queue</a:t>
            </a:r>
          </a:p>
        </p:txBody>
      </p:sp>
      <p:sp>
        <p:nvSpPr>
          <p:cNvPr id="7" name="Rectangle: Rounded Corners 6">
            <a:extLst>
              <a:ext uri="{FF2B5EF4-FFF2-40B4-BE49-F238E27FC236}">
                <a16:creationId xmlns:a16="http://schemas.microsoft.com/office/drawing/2014/main" id="{0EECCA05-0225-5366-A6EC-EF201D0A1636}"/>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8874A070-32E5-EC03-69E8-406A6616FFC4}"/>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13920F24-0F01-E40C-90B9-03DAF59215CF}"/>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Response Queue</a:t>
            </a:r>
          </a:p>
        </p:txBody>
      </p:sp>
      <p:sp>
        <p:nvSpPr>
          <p:cNvPr id="10" name="Rectangle: Rounded Corners 9">
            <a:extLst>
              <a:ext uri="{FF2B5EF4-FFF2-40B4-BE49-F238E27FC236}">
                <a16:creationId xmlns:a16="http://schemas.microsoft.com/office/drawing/2014/main" id="{29212AE0-20D1-812D-1792-C06607B189CC}"/>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4C9CFFC9-AB32-48DE-0983-654E3E30DB5C}"/>
              </a:ext>
            </a:extLst>
          </p:cNvPr>
          <p:cNvSpPr/>
          <p:nvPr/>
        </p:nvSpPr>
        <p:spPr>
          <a:xfrm>
            <a:off x="548255"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Requestor</a:t>
            </a:r>
          </a:p>
        </p:txBody>
      </p:sp>
      <p:sp>
        <p:nvSpPr>
          <p:cNvPr id="12" name="Rectangle: Rounded Corners 11">
            <a:extLst>
              <a:ext uri="{FF2B5EF4-FFF2-40B4-BE49-F238E27FC236}">
                <a16:creationId xmlns:a16="http://schemas.microsoft.com/office/drawing/2014/main" id="{A69F2E56-0801-1B25-C0C8-49695AE1B6C9}"/>
              </a:ext>
            </a:extLst>
          </p:cNvPr>
          <p:cNvSpPr/>
          <p:nvPr/>
        </p:nvSpPr>
        <p:spPr>
          <a:xfrm>
            <a:off x="548255"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3" name="Primary Context Box">
            <a:extLst>
              <a:ext uri="{FF2B5EF4-FFF2-40B4-BE49-F238E27FC236}">
                <a16:creationId xmlns:a16="http://schemas.microsoft.com/office/drawing/2014/main" id="{D9E247E7-8EBE-14CB-1BCF-B070D3A6E8E3}"/>
              </a:ext>
            </a:extLst>
          </p:cNvPr>
          <p:cNvSpPr/>
          <p:nvPr/>
        </p:nvSpPr>
        <p:spPr>
          <a:xfrm>
            <a:off x="548255" y="3558451"/>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Responder</a:t>
            </a:r>
          </a:p>
        </p:txBody>
      </p:sp>
      <p:sp>
        <p:nvSpPr>
          <p:cNvPr id="14" name="Rectangle: Rounded Corners 13">
            <a:extLst>
              <a:ext uri="{FF2B5EF4-FFF2-40B4-BE49-F238E27FC236}">
                <a16:creationId xmlns:a16="http://schemas.microsoft.com/office/drawing/2014/main" id="{2CB2F348-152E-0B4A-3B93-E6263A78485B}"/>
              </a:ext>
            </a:extLst>
          </p:cNvPr>
          <p:cNvSpPr/>
          <p:nvPr/>
        </p:nvSpPr>
        <p:spPr>
          <a:xfrm>
            <a:off x="548255" y="2933243"/>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pic>
        <p:nvPicPr>
          <p:cNvPr id="16" name="Content Placeholder 15" descr="A computer code with text&#10;&#10;AI-generated content may be incorrect.">
            <a:extLst>
              <a:ext uri="{FF2B5EF4-FFF2-40B4-BE49-F238E27FC236}">
                <a16:creationId xmlns:a16="http://schemas.microsoft.com/office/drawing/2014/main" id="{5C0AAB8A-0CBD-4C41-A8D8-F66C30E5AEF6}"/>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4307517" y="457200"/>
            <a:ext cx="7135221" cy="1419423"/>
          </a:xfrm>
        </p:spPr>
      </p:pic>
    </p:spTree>
    <p:extLst>
      <p:ext uri="{BB962C8B-B14F-4D97-AF65-F5344CB8AC3E}">
        <p14:creationId xmlns:p14="http://schemas.microsoft.com/office/powerpoint/2010/main" val="213525945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rimary Context Box">
            <a:extLst>
              <a:ext uri="{FF2B5EF4-FFF2-40B4-BE49-F238E27FC236}">
                <a16:creationId xmlns:a16="http://schemas.microsoft.com/office/drawing/2014/main" id="{9041C4BF-CE83-4F84-75D1-D9C33CCA1264}"/>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16" name="Primary Context Box">
            <a:extLst>
              <a:ext uri="{FF2B5EF4-FFF2-40B4-BE49-F238E27FC236}">
                <a16:creationId xmlns:a16="http://schemas.microsoft.com/office/drawing/2014/main" id="{1593BF39-1784-ECE1-1FAA-AC7413311F42}"/>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 Queue</a:t>
            </a:r>
          </a:p>
        </p:txBody>
      </p:sp>
      <p:sp>
        <p:nvSpPr>
          <p:cNvPr id="17" name="Rectangle: Rounded Corners 16">
            <a:extLst>
              <a:ext uri="{FF2B5EF4-FFF2-40B4-BE49-F238E27FC236}">
                <a16:creationId xmlns:a16="http://schemas.microsoft.com/office/drawing/2014/main" id="{C61598EC-7850-5B2C-5F29-CF3C8F86450C}"/>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8" name="Title 3">
            <a:extLst>
              <a:ext uri="{FF2B5EF4-FFF2-40B4-BE49-F238E27FC236}">
                <a16:creationId xmlns:a16="http://schemas.microsoft.com/office/drawing/2014/main" id="{AFC1D814-FF00-A07B-47A1-E08B37E662E4}"/>
              </a:ext>
            </a:extLst>
          </p:cNvPr>
          <p:cNvSpPr>
            <a:spLocks noGrp="1"/>
          </p:cNvSpPr>
          <p:nvPr>
            <p:ph type="title"/>
          </p:nvPr>
        </p:nvSpPr>
        <p:spPr>
          <a:xfrm>
            <a:off x="548640" y="457200"/>
            <a:ext cx="3575304" cy="591312"/>
          </a:xfrm>
        </p:spPr>
        <p:txBody>
          <a:bodyPr/>
          <a:lstStyle/>
          <a:p>
            <a:r>
              <a:rPr lang="en-US" dirty="0"/>
              <a:t>Demonstration</a:t>
            </a:r>
          </a:p>
        </p:txBody>
      </p:sp>
      <p:sp>
        <p:nvSpPr>
          <p:cNvPr id="19" name="Primary Context Box">
            <a:extLst>
              <a:ext uri="{FF2B5EF4-FFF2-40B4-BE49-F238E27FC236}">
                <a16:creationId xmlns:a16="http://schemas.microsoft.com/office/drawing/2014/main" id="{826F6553-C686-BC19-1273-17C11EAFD07E}"/>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Response Queue</a:t>
            </a:r>
          </a:p>
        </p:txBody>
      </p:sp>
      <p:sp>
        <p:nvSpPr>
          <p:cNvPr id="20" name="Rectangle: Rounded Corners 19">
            <a:extLst>
              <a:ext uri="{FF2B5EF4-FFF2-40B4-BE49-F238E27FC236}">
                <a16:creationId xmlns:a16="http://schemas.microsoft.com/office/drawing/2014/main" id="{8BD829AF-20D2-E299-1359-AFFC68E79E1B}"/>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21" name="Primary Context Box">
            <a:extLst>
              <a:ext uri="{FF2B5EF4-FFF2-40B4-BE49-F238E27FC236}">
                <a16:creationId xmlns:a16="http://schemas.microsoft.com/office/drawing/2014/main" id="{131DB86A-EDB8-DA31-3FFB-4DEF10B00AAD}"/>
              </a:ext>
            </a:extLst>
          </p:cNvPr>
          <p:cNvSpPr/>
          <p:nvPr/>
        </p:nvSpPr>
        <p:spPr>
          <a:xfrm>
            <a:off x="548255"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Requestor</a:t>
            </a:r>
          </a:p>
        </p:txBody>
      </p:sp>
      <p:sp>
        <p:nvSpPr>
          <p:cNvPr id="22" name="Rectangle: Rounded Corners 21">
            <a:extLst>
              <a:ext uri="{FF2B5EF4-FFF2-40B4-BE49-F238E27FC236}">
                <a16:creationId xmlns:a16="http://schemas.microsoft.com/office/drawing/2014/main" id="{2C921159-20A1-D23A-0B08-89AD8F37DE44}"/>
              </a:ext>
            </a:extLst>
          </p:cNvPr>
          <p:cNvSpPr/>
          <p:nvPr/>
        </p:nvSpPr>
        <p:spPr>
          <a:xfrm>
            <a:off x="548255"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23" name="Primary Context Box">
            <a:extLst>
              <a:ext uri="{FF2B5EF4-FFF2-40B4-BE49-F238E27FC236}">
                <a16:creationId xmlns:a16="http://schemas.microsoft.com/office/drawing/2014/main" id="{39ABCE66-3477-4A20-1567-1E0A174C4087}"/>
              </a:ext>
            </a:extLst>
          </p:cNvPr>
          <p:cNvSpPr/>
          <p:nvPr/>
        </p:nvSpPr>
        <p:spPr>
          <a:xfrm>
            <a:off x="548255" y="3558451"/>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Responder</a:t>
            </a:r>
          </a:p>
        </p:txBody>
      </p:sp>
      <p:sp>
        <p:nvSpPr>
          <p:cNvPr id="24" name="Rectangle: Rounded Corners 23">
            <a:extLst>
              <a:ext uri="{FF2B5EF4-FFF2-40B4-BE49-F238E27FC236}">
                <a16:creationId xmlns:a16="http://schemas.microsoft.com/office/drawing/2014/main" id="{D15A12BD-E8D5-CFA2-DD41-04D403A7C5DE}"/>
              </a:ext>
            </a:extLst>
          </p:cNvPr>
          <p:cNvSpPr/>
          <p:nvPr/>
        </p:nvSpPr>
        <p:spPr>
          <a:xfrm>
            <a:off x="548255" y="2933243"/>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pic>
        <p:nvPicPr>
          <p:cNvPr id="26" name="Content Placeholder 25" descr="A screenshot of a computer code&#10;&#10;AI-generated content may be incorrect.">
            <a:extLst>
              <a:ext uri="{FF2B5EF4-FFF2-40B4-BE49-F238E27FC236}">
                <a16:creationId xmlns:a16="http://schemas.microsoft.com/office/drawing/2014/main" id="{961AB17D-0CC5-5734-7FEC-640718F6BFDB}"/>
              </a:ext>
            </a:extLst>
          </p:cNvPr>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4307514" y="457200"/>
            <a:ext cx="7335837" cy="1677782"/>
          </a:xfrm>
        </p:spPr>
      </p:pic>
    </p:spTree>
    <p:extLst>
      <p:ext uri="{BB962C8B-B14F-4D97-AF65-F5344CB8AC3E}">
        <p14:creationId xmlns:p14="http://schemas.microsoft.com/office/powerpoint/2010/main" val="25992370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85BD87-0AFE-BF32-4E56-62CD5EE673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CFB345-C0D4-D693-8D8F-69C01C01C518}"/>
              </a:ext>
            </a:extLst>
          </p:cNvPr>
          <p:cNvSpPr>
            <a:spLocks noGrp="1"/>
          </p:cNvSpPr>
          <p:nvPr>
            <p:ph type="title"/>
          </p:nvPr>
        </p:nvSpPr>
        <p:spPr/>
        <p:txBody>
          <a:bodyPr/>
          <a:lstStyle/>
          <a:p>
            <a:r>
              <a:rPr lang="en-US" dirty="0"/>
              <a:t>Drawbacks</a:t>
            </a:r>
          </a:p>
        </p:txBody>
      </p:sp>
      <p:sp>
        <p:nvSpPr>
          <p:cNvPr id="3" name="Primary Context Box">
            <a:extLst>
              <a:ext uri="{FF2B5EF4-FFF2-40B4-BE49-F238E27FC236}">
                <a16:creationId xmlns:a16="http://schemas.microsoft.com/office/drawing/2014/main" id="{95303198-781E-8A77-4A78-B86AAB7AF8ED}"/>
              </a:ext>
            </a:extLst>
          </p:cNvPr>
          <p:cNvSpPr/>
          <p:nvPr/>
        </p:nvSpPr>
        <p:spPr>
          <a:xfrm>
            <a:off x="548640"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Scalability Issues</a:t>
            </a:r>
          </a:p>
        </p:txBody>
      </p:sp>
      <p:sp>
        <p:nvSpPr>
          <p:cNvPr id="4" name="Primary Context Box">
            <a:extLst>
              <a:ext uri="{FF2B5EF4-FFF2-40B4-BE49-F238E27FC236}">
                <a16:creationId xmlns:a16="http://schemas.microsoft.com/office/drawing/2014/main" id="{720F4C92-E6A9-6D09-BAB5-428C2FA8D317}"/>
              </a:ext>
            </a:extLst>
          </p:cNvPr>
          <p:cNvSpPr/>
          <p:nvPr/>
        </p:nvSpPr>
        <p:spPr>
          <a:xfrm>
            <a:off x="4320984" y="1687513"/>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Single Point of Failure</a:t>
            </a:r>
          </a:p>
        </p:txBody>
      </p:sp>
      <p:sp>
        <p:nvSpPr>
          <p:cNvPr id="5" name="Secondary Content Box">
            <a:extLst>
              <a:ext uri="{FF2B5EF4-FFF2-40B4-BE49-F238E27FC236}">
                <a16:creationId xmlns:a16="http://schemas.microsoft.com/office/drawing/2014/main" id="{AD696979-D526-8EBD-E2E2-241D6A8AD593}"/>
              </a:ext>
            </a:extLst>
          </p:cNvPr>
          <p:cNvSpPr/>
          <p:nvPr/>
        </p:nvSpPr>
        <p:spPr>
          <a:xfrm>
            <a:off x="8066088" y="170103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Resource Utilization</a:t>
            </a:r>
          </a:p>
        </p:txBody>
      </p:sp>
      <p:sp>
        <p:nvSpPr>
          <p:cNvPr id="6" name="Primary Context Box">
            <a:extLst>
              <a:ext uri="{FF2B5EF4-FFF2-40B4-BE49-F238E27FC236}">
                <a16:creationId xmlns:a16="http://schemas.microsoft.com/office/drawing/2014/main" id="{B7F0B388-DF17-9402-F629-53ACD3E5DA7E}"/>
              </a:ext>
            </a:extLst>
          </p:cNvPr>
          <p:cNvSpPr/>
          <p:nvPr/>
        </p:nvSpPr>
        <p:spPr>
          <a:xfrm>
            <a:off x="548640" y="2871254"/>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Message Ordering</a:t>
            </a:r>
          </a:p>
        </p:txBody>
      </p:sp>
      <p:sp>
        <p:nvSpPr>
          <p:cNvPr id="7" name="Primary Context Box">
            <a:extLst>
              <a:ext uri="{FF2B5EF4-FFF2-40B4-BE49-F238E27FC236}">
                <a16:creationId xmlns:a16="http://schemas.microsoft.com/office/drawing/2014/main" id="{7B899AEB-ACC0-3B52-9FAF-724CF6949FCE}"/>
              </a:ext>
            </a:extLst>
          </p:cNvPr>
          <p:cNvSpPr/>
          <p:nvPr/>
        </p:nvSpPr>
        <p:spPr>
          <a:xfrm>
            <a:off x="4311015" y="2850616"/>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Latency</a:t>
            </a:r>
          </a:p>
        </p:txBody>
      </p:sp>
      <p:sp>
        <p:nvSpPr>
          <p:cNvPr id="8" name="Secondary Content Box">
            <a:extLst>
              <a:ext uri="{FF2B5EF4-FFF2-40B4-BE49-F238E27FC236}">
                <a16:creationId xmlns:a16="http://schemas.microsoft.com/office/drawing/2014/main" id="{973C795F-0D42-0432-3FE1-049DD5212732}"/>
              </a:ext>
            </a:extLst>
          </p:cNvPr>
          <p:cNvSpPr/>
          <p:nvPr/>
        </p:nvSpPr>
        <p:spPr>
          <a:xfrm>
            <a:off x="8066088" y="2868358"/>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Overhead</a:t>
            </a:r>
          </a:p>
        </p:txBody>
      </p:sp>
      <p:sp>
        <p:nvSpPr>
          <p:cNvPr id="9" name="Primary Context Box">
            <a:extLst>
              <a:ext uri="{FF2B5EF4-FFF2-40B4-BE49-F238E27FC236}">
                <a16:creationId xmlns:a16="http://schemas.microsoft.com/office/drawing/2014/main" id="{8D6008B5-1DD6-73AC-A356-7D480EB8C173}"/>
              </a:ext>
            </a:extLst>
          </p:cNvPr>
          <p:cNvSpPr/>
          <p:nvPr/>
        </p:nvSpPr>
        <p:spPr>
          <a:xfrm>
            <a:off x="4320984" y="4013719"/>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Error Handling Complexity</a:t>
            </a:r>
          </a:p>
        </p:txBody>
      </p:sp>
      <p:sp>
        <p:nvSpPr>
          <p:cNvPr id="11" name="Rectangle: Rounded Corners 10">
            <a:extLst>
              <a:ext uri="{FF2B5EF4-FFF2-40B4-BE49-F238E27FC236}">
                <a16:creationId xmlns:a16="http://schemas.microsoft.com/office/drawing/2014/main" id="{39BAAC20-4C25-64FD-6B6F-C086D5BAB82C}"/>
              </a:ext>
            </a:extLst>
          </p:cNvPr>
          <p:cNvSpPr/>
          <p:nvPr/>
        </p:nvSpPr>
        <p:spPr>
          <a:xfrm>
            <a:off x="547688" y="1696821"/>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4" name="Rectangle: Rounded Corners 13">
            <a:extLst>
              <a:ext uri="{FF2B5EF4-FFF2-40B4-BE49-F238E27FC236}">
                <a16:creationId xmlns:a16="http://schemas.microsoft.com/office/drawing/2014/main" id="{B62DC314-99E0-E27E-FFF0-663E1672494F}"/>
              </a:ext>
            </a:extLst>
          </p:cNvPr>
          <p:cNvSpPr/>
          <p:nvPr/>
        </p:nvSpPr>
        <p:spPr>
          <a:xfrm>
            <a:off x="4320032" y="1696821"/>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7" name="Rectangle: Rounded Corners 16">
            <a:extLst>
              <a:ext uri="{FF2B5EF4-FFF2-40B4-BE49-F238E27FC236}">
                <a16:creationId xmlns:a16="http://schemas.microsoft.com/office/drawing/2014/main" id="{32BF8113-E507-811C-E3C2-9ABC89A8F4D2}"/>
              </a:ext>
            </a:extLst>
          </p:cNvPr>
          <p:cNvSpPr/>
          <p:nvPr/>
        </p:nvSpPr>
        <p:spPr>
          <a:xfrm>
            <a:off x="8065136" y="1710346"/>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8" name="Rectangle: Rounded Corners 17">
            <a:extLst>
              <a:ext uri="{FF2B5EF4-FFF2-40B4-BE49-F238E27FC236}">
                <a16:creationId xmlns:a16="http://schemas.microsoft.com/office/drawing/2014/main" id="{0AE6A591-B493-7058-10E9-EF82669C8BA5}"/>
              </a:ext>
            </a:extLst>
          </p:cNvPr>
          <p:cNvSpPr/>
          <p:nvPr/>
        </p:nvSpPr>
        <p:spPr>
          <a:xfrm>
            <a:off x="547688" y="2880562"/>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9" name="Rectangle: Rounded Corners 18">
            <a:extLst>
              <a:ext uri="{FF2B5EF4-FFF2-40B4-BE49-F238E27FC236}">
                <a16:creationId xmlns:a16="http://schemas.microsoft.com/office/drawing/2014/main" id="{43C2EF5E-223C-E398-4B71-8B68D87E9169}"/>
              </a:ext>
            </a:extLst>
          </p:cNvPr>
          <p:cNvSpPr/>
          <p:nvPr/>
        </p:nvSpPr>
        <p:spPr>
          <a:xfrm>
            <a:off x="4310063" y="2859924"/>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20" name="Rectangle: Rounded Corners 19">
            <a:extLst>
              <a:ext uri="{FF2B5EF4-FFF2-40B4-BE49-F238E27FC236}">
                <a16:creationId xmlns:a16="http://schemas.microsoft.com/office/drawing/2014/main" id="{A80BC1D6-E231-1947-8167-0C11FE08A0B1}"/>
              </a:ext>
            </a:extLst>
          </p:cNvPr>
          <p:cNvSpPr/>
          <p:nvPr/>
        </p:nvSpPr>
        <p:spPr>
          <a:xfrm>
            <a:off x="8065136" y="2877666"/>
            <a:ext cx="3575685" cy="1020762"/>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2658902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1" grpId="0" animBg="1"/>
      <p:bldP spid="14" grpId="0" animBg="1"/>
      <p:bldP spid="17" grpId="0" animBg="1"/>
      <p:bldP spid="18" grpId="0" animBg="1"/>
      <p:bldP spid="19" grpId="0" animBg="1"/>
      <p:bldP spid="20"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Content Placeholder 17">
            <a:extLst>
              <a:ext uri="{FF2B5EF4-FFF2-40B4-BE49-F238E27FC236}">
                <a16:creationId xmlns:a16="http://schemas.microsoft.com/office/drawing/2014/main" id="{B256C831-360E-D5A4-632B-36F5C9C35331}"/>
              </a:ext>
            </a:extLst>
          </p:cNvPr>
          <p:cNvPicPr>
            <a:picLocks noGrp="1" noChangeAspect="1"/>
          </p:cNvPicPr>
          <p:nvPr>
            <p:ph idx="1"/>
          </p:nvPr>
        </p:nvPicPr>
        <p:blipFill>
          <a:blip r:embed="rId3" cstate="email">
            <a:extLst>
              <a:ext uri="{28A0092B-C50C-407E-A947-70E740481C1C}">
                <a14:useLocalDpi xmlns:a14="http://schemas.microsoft.com/office/drawing/2010/main"/>
              </a:ext>
            </a:extLst>
          </a:blip>
          <a:srcRect/>
          <a:stretch/>
        </p:blipFill>
        <p:spPr>
          <a:xfrm>
            <a:off x="4306884" y="756287"/>
            <a:ext cx="7609611" cy="2724530"/>
          </a:xfrm>
        </p:spPr>
      </p:pic>
      <p:sp>
        <p:nvSpPr>
          <p:cNvPr id="5" name="Primary Context Box">
            <a:extLst>
              <a:ext uri="{FF2B5EF4-FFF2-40B4-BE49-F238E27FC236}">
                <a16:creationId xmlns:a16="http://schemas.microsoft.com/office/drawing/2014/main" id="{DB1836B7-A429-6786-E75C-3B2BB19654B1}"/>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6" name="Primary Context Box">
            <a:extLst>
              <a:ext uri="{FF2B5EF4-FFF2-40B4-BE49-F238E27FC236}">
                <a16:creationId xmlns:a16="http://schemas.microsoft.com/office/drawing/2014/main" id="{F7FAFF85-B8B2-BB39-AFC2-1878DEA1A563}"/>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 Queue</a:t>
            </a:r>
          </a:p>
        </p:txBody>
      </p:sp>
      <p:sp>
        <p:nvSpPr>
          <p:cNvPr id="7" name="Rectangle: Rounded Corners 6">
            <a:extLst>
              <a:ext uri="{FF2B5EF4-FFF2-40B4-BE49-F238E27FC236}">
                <a16:creationId xmlns:a16="http://schemas.microsoft.com/office/drawing/2014/main" id="{3F49259C-C72A-083C-0942-F0391AB55646}"/>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8" name="Title 3">
            <a:extLst>
              <a:ext uri="{FF2B5EF4-FFF2-40B4-BE49-F238E27FC236}">
                <a16:creationId xmlns:a16="http://schemas.microsoft.com/office/drawing/2014/main" id="{0FE37CF5-4112-2813-3966-2BE22CB39583}"/>
              </a:ext>
            </a:extLst>
          </p:cNvPr>
          <p:cNvSpPr>
            <a:spLocks noGrp="1"/>
          </p:cNvSpPr>
          <p:nvPr>
            <p:ph type="title"/>
          </p:nvPr>
        </p:nvSpPr>
        <p:spPr>
          <a:xfrm>
            <a:off x="548640" y="457200"/>
            <a:ext cx="3575304" cy="591312"/>
          </a:xfrm>
        </p:spPr>
        <p:txBody>
          <a:bodyPr/>
          <a:lstStyle/>
          <a:p>
            <a:r>
              <a:rPr lang="en-US" dirty="0"/>
              <a:t>Demonstration</a:t>
            </a:r>
          </a:p>
        </p:txBody>
      </p:sp>
      <p:sp>
        <p:nvSpPr>
          <p:cNvPr id="9" name="Primary Context Box">
            <a:extLst>
              <a:ext uri="{FF2B5EF4-FFF2-40B4-BE49-F238E27FC236}">
                <a16:creationId xmlns:a16="http://schemas.microsoft.com/office/drawing/2014/main" id="{4C19C077-4F8B-9C59-61E8-522D8510FD89}"/>
              </a:ext>
            </a:extLst>
          </p:cNvPr>
          <p:cNvSpPr/>
          <p:nvPr/>
        </p:nvSpPr>
        <p:spPr>
          <a:xfrm>
            <a:off x="548255" y="2308035"/>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Response Queue</a:t>
            </a:r>
          </a:p>
        </p:txBody>
      </p:sp>
      <p:sp>
        <p:nvSpPr>
          <p:cNvPr id="10" name="Rectangle: Rounded Corners 9">
            <a:extLst>
              <a:ext uri="{FF2B5EF4-FFF2-40B4-BE49-F238E27FC236}">
                <a16:creationId xmlns:a16="http://schemas.microsoft.com/office/drawing/2014/main" id="{2562952E-393E-AAD1-7668-E2694AF597DB}"/>
              </a:ext>
            </a:extLst>
          </p:cNvPr>
          <p:cNvSpPr/>
          <p:nvPr/>
        </p:nvSpPr>
        <p:spPr>
          <a:xfrm>
            <a:off x="548256" y="1682827"/>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1" name="Primary Context Box">
            <a:extLst>
              <a:ext uri="{FF2B5EF4-FFF2-40B4-BE49-F238E27FC236}">
                <a16:creationId xmlns:a16="http://schemas.microsoft.com/office/drawing/2014/main" id="{C1BED5E8-2A8F-35E0-0FAB-3C734233E6F7}"/>
              </a:ext>
            </a:extLst>
          </p:cNvPr>
          <p:cNvSpPr/>
          <p:nvPr/>
        </p:nvSpPr>
        <p:spPr>
          <a:xfrm>
            <a:off x="548255" y="2933243"/>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Requestor</a:t>
            </a:r>
          </a:p>
        </p:txBody>
      </p:sp>
      <p:sp>
        <p:nvSpPr>
          <p:cNvPr id="12" name="Rectangle: Rounded Corners 11">
            <a:extLst>
              <a:ext uri="{FF2B5EF4-FFF2-40B4-BE49-F238E27FC236}">
                <a16:creationId xmlns:a16="http://schemas.microsoft.com/office/drawing/2014/main" id="{A8A3D6B1-6324-B983-7864-D4E3F1175270}"/>
              </a:ext>
            </a:extLst>
          </p:cNvPr>
          <p:cNvSpPr/>
          <p:nvPr/>
        </p:nvSpPr>
        <p:spPr>
          <a:xfrm>
            <a:off x="548255" y="2308035"/>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3" name="Primary Context Box">
            <a:extLst>
              <a:ext uri="{FF2B5EF4-FFF2-40B4-BE49-F238E27FC236}">
                <a16:creationId xmlns:a16="http://schemas.microsoft.com/office/drawing/2014/main" id="{11ACA9C9-46A6-71DE-23C8-9BBDBF1B75A7}"/>
              </a:ext>
            </a:extLst>
          </p:cNvPr>
          <p:cNvSpPr/>
          <p:nvPr/>
        </p:nvSpPr>
        <p:spPr>
          <a:xfrm>
            <a:off x="548255" y="3558451"/>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the Responder</a:t>
            </a:r>
          </a:p>
        </p:txBody>
      </p:sp>
      <p:sp>
        <p:nvSpPr>
          <p:cNvPr id="14" name="Rectangle: Rounded Corners 13">
            <a:extLst>
              <a:ext uri="{FF2B5EF4-FFF2-40B4-BE49-F238E27FC236}">
                <a16:creationId xmlns:a16="http://schemas.microsoft.com/office/drawing/2014/main" id="{71CD9725-A66B-FB2F-79AF-354D11021580}"/>
              </a:ext>
            </a:extLst>
          </p:cNvPr>
          <p:cNvSpPr/>
          <p:nvPr/>
        </p:nvSpPr>
        <p:spPr>
          <a:xfrm>
            <a:off x="548255" y="2933243"/>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
        <p:nvSpPr>
          <p:cNvPr id="15" name="Primary Context Box">
            <a:extLst>
              <a:ext uri="{FF2B5EF4-FFF2-40B4-BE49-F238E27FC236}">
                <a16:creationId xmlns:a16="http://schemas.microsoft.com/office/drawing/2014/main" id="{04CD4300-FF87-19A8-3C42-2429C3C9B651}"/>
              </a:ext>
            </a:extLst>
          </p:cNvPr>
          <p:cNvSpPr/>
          <p:nvPr/>
        </p:nvSpPr>
        <p:spPr>
          <a:xfrm>
            <a:off x="548254" y="418365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Run the Demo</a:t>
            </a:r>
          </a:p>
        </p:txBody>
      </p:sp>
      <p:sp>
        <p:nvSpPr>
          <p:cNvPr id="16" name="Rectangle: Rounded Corners 15">
            <a:extLst>
              <a:ext uri="{FF2B5EF4-FFF2-40B4-BE49-F238E27FC236}">
                <a16:creationId xmlns:a16="http://schemas.microsoft.com/office/drawing/2014/main" id="{1D75EF87-5BDB-DF2C-9A72-00D24E64F127}"/>
              </a:ext>
            </a:extLst>
          </p:cNvPr>
          <p:cNvSpPr/>
          <p:nvPr/>
        </p:nvSpPr>
        <p:spPr>
          <a:xfrm>
            <a:off x="548255" y="3558451"/>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pic>
        <p:nvPicPr>
          <p:cNvPr id="25" name="Picture 24">
            <a:extLst>
              <a:ext uri="{FF2B5EF4-FFF2-40B4-BE49-F238E27FC236}">
                <a16:creationId xmlns:a16="http://schemas.microsoft.com/office/drawing/2014/main" id="{EFC61EA5-6D44-C3AF-BD1F-3A7EB7DF829F}"/>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4305618" y="3628255"/>
            <a:ext cx="7610267" cy="2724530"/>
          </a:xfrm>
          <a:prstGeom prst="rect">
            <a:avLst/>
          </a:prstGeom>
        </p:spPr>
      </p:pic>
      <p:pic>
        <p:nvPicPr>
          <p:cNvPr id="27" name="Picture 26" descr="A screenshot of a computer&#10;&#10;AI-generated content may be incorrect.">
            <a:extLst>
              <a:ext uri="{FF2B5EF4-FFF2-40B4-BE49-F238E27FC236}">
                <a16:creationId xmlns:a16="http://schemas.microsoft.com/office/drawing/2014/main" id="{C499286B-4508-AE3F-6A95-1D2FB9499ADA}"/>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305921" y="756287"/>
            <a:ext cx="7611537" cy="2724530"/>
          </a:xfrm>
          <a:prstGeom prst="rect">
            <a:avLst/>
          </a:prstGeom>
        </p:spPr>
      </p:pic>
      <p:pic>
        <p:nvPicPr>
          <p:cNvPr id="29" name="Picture 28" descr="A screenshot of a computer screen&#10;&#10;AI-generated content may be incorrect.">
            <a:extLst>
              <a:ext uri="{FF2B5EF4-FFF2-40B4-BE49-F238E27FC236}">
                <a16:creationId xmlns:a16="http://schemas.microsoft.com/office/drawing/2014/main" id="{487DC711-9FFE-0A97-9AF9-CE844E6CE599}"/>
              </a:ext>
            </a:extLst>
          </p:cNvPr>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4304983" y="3628255"/>
            <a:ext cx="7611537" cy="2724530"/>
          </a:xfrm>
          <a:prstGeom prst="rect">
            <a:avLst/>
          </a:prstGeom>
        </p:spPr>
      </p:pic>
      <p:pic>
        <p:nvPicPr>
          <p:cNvPr id="31" name="Picture 30" descr="A screenshot of a computer&#10;&#10;AI-generated content may be incorrect.">
            <a:extLst>
              <a:ext uri="{FF2B5EF4-FFF2-40B4-BE49-F238E27FC236}">
                <a16:creationId xmlns:a16="http://schemas.microsoft.com/office/drawing/2014/main" id="{705D21A4-E43F-DF9D-DB95-82E879912F44}"/>
              </a:ext>
            </a:extLst>
          </p:cNvPr>
          <p:cNvPicPr>
            <a:picLocks noChangeAspect="1"/>
          </p:cNvPicPr>
          <p:nvPr/>
        </p:nvPicPr>
        <p:blipFill rotWithShape="1">
          <a:blip r:embed="rId7">
            <a:extLst>
              <a:ext uri="{28A0092B-C50C-407E-A947-70E740481C1C}">
                <a14:useLocalDpi xmlns:a14="http://schemas.microsoft.com/office/drawing/2010/main"/>
              </a:ext>
            </a:extLst>
          </a:blip>
          <a:srcRect/>
          <a:stretch>
            <a:fillRect/>
          </a:stretch>
        </p:blipFill>
        <p:spPr>
          <a:xfrm>
            <a:off x="4305921" y="756287"/>
            <a:ext cx="7611537" cy="2724530"/>
          </a:xfrm>
          <a:prstGeom prst="rect">
            <a:avLst/>
          </a:prstGeom>
        </p:spPr>
      </p:pic>
      <p:pic>
        <p:nvPicPr>
          <p:cNvPr id="33" name="Picture 32" descr="A screenshot of a computer screen&#10;&#10;AI-generated content may be incorrect.">
            <a:extLst>
              <a:ext uri="{FF2B5EF4-FFF2-40B4-BE49-F238E27FC236}">
                <a16:creationId xmlns:a16="http://schemas.microsoft.com/office/drawing/2014/main" id="{EA98528A-96D4-801F-E238-F23976CE8289}"/>
              </a:ext>
            </a:extLst>
          </p:cNvPr>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4304983" y="3628255"/>
            <a:ext cx="7611537" cy="2724530"/>
          </a:xfrm>
          <a:prstGeom prst="rect">
            <a:avLst/>
          </a:prstGeom>
        </p:spPr>
      </p:pic>
    </p:spTree>
    <p:extLst>
      <p:ext uri="{BB962C8B-B14F-4D97-AF65-F5344CB8AC3E}">
        <p14:creationId xmlns:p14="http://schemas.microsoft.com/office/powerpoint/2010/main" val="511492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up)">
                                      <p:cBhvr>
                                        <p:cTn id="7" dur="500"/>
                                        <p:tgtEl>
                                          <p:spTgt spid="18"/>
                                        </p:tgtEl>
                                      </p:cBhvr>
                                    </p:animEffect>
                                  </p:childTnLst>
                                </p:cTn>
                              </p:par>
                              <p:par>
                                <p:cTn id="8" presetID="22" presetClass="entr" presetSubtype="1"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wipe(up)">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wipe(up)">
                                      <p:cBhvr>
                                        <p:cTn id="15" dur="500"/>
                                        <p:tgtEl>
                                          <p:spTgt spid="27"/>
                                        </p:tgtEl>
                                      </p:cBhvr>
                                    </p:animEffect>
                                  </p:childTnLst>
                                </p:cTn>
                              </p:par>
                              <p:par>
                                <p:cTn id="16" presetID="22" presetClass="entr" presetSubtype="1" fill="hold"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wipe(up)">
                                      <p:cBhvr>
                                        <p:cTn id="18" dur="500"/>
                                        <p:tgtEl>
                                          <p:spTgt spid="29"/>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wipe(up)">
                                      <p:cBhvr>
                                        <p:cTn id="23" dur="500"/>
                                        <p:tgtEl>
                                          <p:spTgt spid="31"/>
                                        </p:tgtEl>
                                      </p:cBhvr>
                                    </p:animEffect>
                                  </p:childTnLst>
                                </p:cTn>
                              </p:par>
                              <p:par>
                                <p:cTn id="24" presetID="22" presetClass="entr" presetSubtype="1" fill="hold" nodeType="with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wipe(up)">
                                      <p:cBhvr>
                                        <p:cTn id="2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57A7C4E-BE3D-4D7B-8C0D-DC68760D2A70}"/>
              </a:ext>
            </a:extLst>
          </p:cNvPr>
          <p:cNvSpPr>
            <a:spLocks noGrp="1"/>
          </p:cNvSpPr>
          <p:nvPr>
            <p:ph idx="1"/>
          </p:nvPr>
        </p:nvSpPr>
        <p:spPr/>
        <p:txBody>
          <a:bodyPr/>
          <a:lstStyle/>
          <a:p>
            <a:r>
              <a:rPr lang="en-US" dirty="0"/>
              <a:t>Supports two-way communication between services or components.</a:t>
            </a:r>
          </a:p>
          <a:p>
            <a:r>
              <a:rPr lang="en-US" dirty="0"/>
              <a:t>Suitable for scenarios requiring a response or confirmation</a:t>
            </a:r>
          </a:p>
          <a:p>
            <a:r>
              <a:rPr lang="en-US" dirty="0"/>
              <a:t> Simplifies synchronous interactions and workflows.</a:t>
            </a:r>
          </a:p>
        </p:txBody>
      </p:sp>
      <p:sp>
        <p:nvSpPr>
          <p:cNvPr id="3" name="Title 2">
            <a:extLst>
              <a:ext uri="{FF2B5EF4-FFF2-40B4-BE49-F238E27FC236}">
                <a16:creationId xmlns:a16="http://schemas.microsoft.com/office/drawing/2014/main" id="{EE087559-8597-742D-5C99-786D701E59B8}"/>
              </a:ext>
            </a:extLst>
          </p:cNvPr>
          <p:cNvSpPr>
            <a:spLocks noGrp="1"/>
          </p:cNvSpPr>
          <p:nvPr>
            <p:ph type="title"/>
          </p:nvPr>
        </p:nvSpPr>
        <p:spPr/>
        <p:txBody>
          <a:bodyPr/>
          <a:lstStyle/>
          <a:p>
            <a:r>
              <a:rPr lang="en-US" dirty="0"/>
              <a:t>Key Points to Remember</a:t>
            </a:r>
          </a:p>
        </p:txBody>
      </p:sp>
    </p:spTree>
    <p:extLst>
      <p:ext uri="{BB962C8B-B14F-4D97-AF65-F5344CB8AC3E}">
        <p14:creationId xmlns:p14="http://schemas.microsoft.com/office/powerpoint/2010/main" val="55814263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BA9E7-1625-472B-14C0-E3B30490BFB0}"/>
              </a:ext>
            </a:extLst>
          </p:cNvPr>
          <p:cNvSpPr>
            <a:spLocks noGrp="1"/>
          </p:cNvSpPr>
          <p:nvPr>
            <p:ph type="title"/>
          </p:nvPr>
        </p:nvSpPr>
        <p:spPr/>
        <p:txBody>
          <a:bodyPr/>
          <a:lstStyle/>
          <a:p>
            <a:r>
              <a:rPr lang="en-US" dirty="0"/>
              <a:t>Core Messaging Patterns</a:t>
            </a:r>
          </a:p>
        </p:txBody>
      </p:sp>
      <p:sp>
        <p:nvSpPr>
          <p:cNvPr id="3" name="Text Placeholder 2">
            <a:extLst>
              <a:ext uri="{FF2B5EF4-FFF2-40B4-BE49-F238E27FC236}">
                <a16:creationId xmlns:a16="http://schemas.microsoft.com/office/drawing/2014/main" id="{B9E3486D-3389-AD95-FCC3-6865B8353BFC}"/>
              </a:ext>
            </a:extLst>
          </p:cNvPr>
          <p:cNvSpPr>
            <a:spLocks noGrp="1"/>
          </p:cNvSpPr>
          <p:nvPr>
            <p:ph type="body" sz="quarter" idx="10"/>
          </p:nvPr>
        </p:nvSpPr>
        <p:spPr/>
        <p:txBody>
          <a:bodyPr/>
          <a:lstStyle/>
          <a:p>
            <a:r>
              <a:rPr lang="en-US" dirty="0"/>
              <a:t>Wrap-Up</a:t>
            </a:r>
          </a:p>
        </p:txBody>
      </p:sp>
    </p:spTree>
    <p:extLst>
      <p:ext uri="{BB962C8B-B14F-4D97-AF65-F5344CB8AC3E}">
        <p14:creationId xmlns:p14="http://schemas.microsoft.com/office/powerpoint/2010/main" val="172307641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2DF65-F39B-606C-42CA-5C628DBFF707}"/>
              </a:ext>
            </a:extLst>
          </p:cNvPr>
          <p:cNvSpPr>
            <a:spLocks noGrp="1"/>
          </p:cNvSpPr>
          <p:nvPr>
            <p:ph type="title"/>
          </p:nvPr>
        </p:nvSpPr>
        <p:spPr/>
        <p:txBody>
          <a:bodyPr>
            <a:normAutofit fontScale="90000"/>
          </a:bodyPr>
          <a:lstStyle/>
          <a:p>
            <a:pPr algn="ctr"/>
            <a:r>
              <a:rPr lang="en-US" dirty="0"/>
              <a:t>Importance in Building Robust Cloud Applications</a:t>
            </a:r>
          </a:p>
        </p:txBody>
      </p:sp>
      <p:sp>
        <p:nvSpPr>
          <p:cNvPr id="3" name="Reliability">
            <a:extLst>
              <a:ext uri="{FF2B5EF4-FFF2-40B4-BE49-F238E27FC236}">
                <a16:creationId xmlns:a16="http://schemas.microsoft.com/office/drawing/2014/main" id="{AAF6B6B1-E74D-7F1C-2D93-9B021781BBA4}"/>
              </a:ext>
            </a:extLst>
          </p:cNvPr>
          <p:cNvSpPr/>
          <p:nvPr/>
        </p:nvSpPr>
        <p:spPr>
          <a:xfrm>
            <a:off x="548640" y="2499519"/>
            <a:ext cx="3575685" cy="837406"/>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Reliability</a:t>
            </a:r>
          </a:p>
        </p:txBody>
      </p:sp>
      <p:sp>
        <p:nvSpPr>
          <p:cNvPr id="4" name="Scalability">
            <a:extLst>
              <a:ext uri="{FF2B5EF4-FFF2-40B4-BE49-F238E27FC236}">
                <a16:creationId xmlns:a16="http://schemas.microsoft.com/office/drawing/2014/main" id="{384F9C88-7D53-7C9D-1190-74C3909972B7}"/>
              </a:ext>
            </a:extLst>
          </p:cNvPr>
          <p:cNvSpPr/>
          <p:nvPr/>
        </p:nvSpPr>
        <p:spPr>
          <a:xfrm>
            <a:off x="4320984" y="2499519"/>
            <a:ext cx="3575685" cy="837406"/>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Scalability</a:t>
            </a:r>
          </a:p>
        </p:txBody>
      </p:sp>
      <p:sp>
        <p:nvSpPr>
          <p:cNvPr id="5" name="Decoupling">
            <a:extLst>
              <a:ext uri="{FF2B5EF4-FFF2-40B4-BE49-F238E27FC236}">
                <a16:creationId xmlns:a16="http://schemas.microsoft.com/office/drawing/2014/main" id="{59A0809C-698F-D612-07A4-18AF049E545C}"/>
              </a:ext>
            </a:extLst>
          </p:cNvPr>
          <p:cNvSpPr/>
          <p:nvPr/>
        </p:nvSpPr>
        <p:spPr>
          <a:xfrm>
            <a:off x="8093328" y="2499519"/>
            <a:ext cx="3549397" cy="837406"/>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Decoupling</a:t>
            </a:r>
          </a:p>
        </p:txBody>
      </p:sp>
      <p:sp>
        <p:nvSpPr>
          <p:cNvPr id="6" name="Fault Tolerance">
            <a:extLst>
              <a:ext uri="{FF2B5EF4-FFF2-40B4-BE49-F238E27FC236}">
                <a16:creationId xmlns:a16="http://schemas.microsoft.com/office/drawing/2014/main" id="{4D85CA3F-CF27-04ED-D011-EA1A53C9DF88}"/>
              </a:ext>
            </a:extLst>
          </p:cNvPr>
          <p:cNvSpPr/>
          <p:nvPr/>
        </p:nvSpPr>
        <p:spPr>
          <a:xfrm>
            <a:off x="2415096" y="3547119"/>
            <a:ext cx="3575685" cy="837406"/>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Fault Tolerance</a:t>
            </a:r>
          </a:p>
        </p:txBody>
      </p:sp>
      <p:sp>
        <p:nvSpPr>
          <p:cNvPr id="7" name="Flexibility">
            <a:extLst>
              <a:ext uri="{FF2B5EF4-FFF2-40B4-BE49-F238E27FC236}">
                <a16:creationId xmlns:a16="http://schemas.microsoft.com/office/drawing/2014/main" id="{9CAA1B90-8524-7E8D-AB3C-32EB4914D712}"/>
              </a:ext>
            </a:extLst>
          </p:cNvPr>
          <p:cNvSpPr/>
          <p:nvPr/>
        </p:nvSpPr>
        <p:spPr>
          <a:xfrm>
            <a:off x="6187440" y="3547119"/>
            <a:ext cx="3575685" cy="837406"/>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Flexibility</a:t>
            </a:r>
          </a:p>
        </p:txBody>
      </p:sp>
      <p:sp>
        <p:nvSpPr>
          <p:cNvPr id="9" name="Reliability">
            <a:extLst>
              <a:ext uri="{FF2B5EF4-FFF2-40B4-BE49-F238E27FC236}">
                <a16:creationId xmlns:a16="http://schemas.microsoft.com/office/drawing/2014/main" id="{400A803D-8617-54E2-2E3E-7FF11FEECD6F}"/>
              </a:ext>
            </a:extLst>
          </p:cNvPr>
          <p:cNvSpPr/>
          <p:nvPr/>
        </p:nvSpPr>
        <p:spPr>
          <a:xfrm>
            <a:off x="548640" y="2499519"/>
            <a:ext cx="3575685" cy="837406"/>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Reliability</a:t>
            </a:r>
          </a:p>
        </p:txBody>
      </p:sp>
      <p:sp>
        <p:nvSpPr>
          <p:cNvPr id="10" name="Scalability">
            <a:extLst>
              <a:ext uri="{FF2B5EF4-FFF2-40B4-BE49-F238E27FC236}">
                <a16:creationId xmlns:a16="http://schemas.microsoft.com/office/drawing/2014/main" id="{D71F3508-CEAA-C073-9E7E-133522919E62}"/>
              </a:ext>
            </a:extLst>
          </p:cNvPr>
          <p:cNvSpPr/>
          <p:nvPr/>
        </p:nvSpPr>
        <p:spPr>
          <a:xfrm>
            <a:off x="4320984" y="2499519"/>
            <a:ext cx="3575685" cy="837406"/>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Scalability</a:t>
            </a:r>
          </a:p>
        </p:txBody>
      </p:sp>
      <p:sp>
        <p:nvSpPr>
          <p:cNvPr id="11" name="Decoupling">
            <a:extLst>
              <a:ext uri="{FF2B5EF4-FFF2-40B4-BE49-F238E27FC236}">
                <a16:creationId xmlns:a16="http://schemas.microsoft.com/office/drawing/2014/main" id="{801D71BE-231E-8DD6-1F3F-5D290866D52F}"/>
              </a:ext>
            </a:extLst>
          </p:cNvPr>
          <p:cNvSpPr/>
          <p:nvPr/>
        </p:nvSpPr>
        <p:spPr>
          <a:xfrm>
            <a:off x="8093328" y="2499519"/>
            <a:ext cx="3549397" cy="837406"/>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Decoupling</a:t>
            </a:r>
          </a:p>
        </p:txBody>
      </p:sp>
      <p:sp>
        <p:nvSpPr>
          <p:cNvPr id="12" name="Fault Tolerance">
            <a:extLst>
              <a:ext uri="{FF2B5EF4-FFF2-40B4-BE49-F238E27FC236}">
                <a16:creationId xmlns:a16="http://schemas.microsoft.com/office/drawing/2014/main" id="{955F0C35-AE45-24A7-7C75-A463ACAF135B}"/>
              </a:ext>
            </a:extLst>
          </p:cNvPr>
          <p:cNvSpPr/>
          <p:nvPr/>
        </p:nvSpPr>
        <p:spPr>
          <a:xfrm>
            <a:off x="2415096" y="3547119"/>
            <a:ext cx="3575685" cy="837406"/>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Fault Tolerance</a:t>
            </a:r>
          </a:p>
        </p:txBody>
      </p:sp>
      <p:sp>
        <p:nvSpPr>
          <p:cNvPr id="13" name="Flexibility">
            <a:extLst>
              <a:ext uri="{FF2B5EF4-FFF2-40B4-BE49-F238E27FC236}">
                <a16:creationId xmlns:a16="http://schemas.microsoft.com/office/drawing/2014/main" id="{2F670FE6-53E2-5A45-BFBD-17002A3EE5AB}"/>
              </a:ext>
            </a:extLst>
          </p:cNvPr>
          <p:cNvSpPr/>
          <p:nvPr/>
        </p:nvSpPr>
        <p:spPr>
          <a:xfrm>
            <a:off x="6187440" y="3547119"/>
            <a:ext cx="3575685" cy="837406"/>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Flexibility</a:t>
            </a:r>
          </a:p>
        </p:txBody>
      </p:sp>
    </p:spTree>
    <p:extLst>
      <p:ext uri="{BB962C8B-B14F-4D97-AF65-F5344CB8AC3E}">
        <p14:creationId xmlns:p14="http://schemas.microsoft.com/office/powerpoint/2010/main" val="1460278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0" nodeType="click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grpId="0" nodeType="click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ntr" presetSubtype="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grpId="0" nodeType="clickEffect">
                                  <p:stCondLst>
                                    <p:cond delay="0"/>
                                  </p:stCondLst>
                                  <p:childTnLst>
                                    <p:animEffect transition="out" filter="fade">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par>
                                <p:cTn id="32" presetID="10"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0" nodeType="clickEffect">
                                  <p:stCondLst>
                                    <p:cond delay="0"/>
                                  </p:stCondLst>
                                  <p:childTnLst>
                                    <p:animEffect transition="out" filter="fade">
                                      <p:cBhvr>
                                        <p:cTn id="38" dur="500"/>
                                        <p:tgtEl>
                                          <p:spTgt spid="7"/>
                                        </p:tgtEl>
                                      </p:cBhvr>
                                    </p:animEffect>
                                    <p:set>
                                      <p:cBhvr>
                                        <p:cTn id="39" dur="1" fill="hold">
                                          <p:stCondLst>
                                            <p:cond delay="499"/>
                                          </p:stCondLst>
                                        </p:cTn>
                                        <p:tgtEl>
                                          <p:spTgt spid="7"/>
                                        </p:tgtEl>
                                        <p:attrNameLst>
                                          <p:attrName>style.visibility</p:attrName>
                                        </p:attrNameLst>
                                      </p:cBhvr>
                                      <p:to>
                                        <p:strVal val="hidden"/>
                                      </p:to>
                                    </p:set>
                                  </p:childTnLst>
                                </p:cTn>
                              </p:par>
                              <p:par>
                                <p:cTn id="40" presetID="10" presetClass="entr" presetSubtype="0"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9" grpId="0" animBg="1"/>
      <p:bldP spid="10" grpId="0" animBg="1"/>
      <p:bldP spid="11" grpId="0" animBg="1"/>
      <p:bldP spid="12" grpId="0" animBg="1"/>
      <p:bldP spid="13"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0F08E5-7955-8085-1236-9DA5A7F06281}"/>
            </a:ext>
          </a:extLst>
        </p:cNvPr>
        <p:cNvGrpSpPr/>
        <p:nvPr/>
      </p:nvGrpSpPr>
      <p:grpSpPr>
        <a:xfrm>
          <a:off x="0" y="0"/>
          <a:ext cx="0" cy="0"/>
          <a:chOff x="0" y="0"/>
          <a:chExt cx="0" cy="0"/>
        </a:xfrm>
      </p:grpSpPr>
      <p:sp>
        <p:nvSpPr>
          <p:cNvPr id="5" name="Publish / Subscribe">
            <a:extLst>
              <a:ext uri="{FF2B5EF4-FFF2-40B4-BE49-F238E27FC236}">
                <a16:creationId xmlns:a16="http://schemas.microsoft.com/office/drawing/2014/main" id="{1E74C7D5-005C-8823-3001-7D8399AB9A63}"/>
              </a:ext>
            </a:extLst>
          </p:cNvPr>
          <p:cNvSpPr/>
          <p:nvPr/>
        </p:nvSpPr>
        <p:spPr>
          <a:xfrm>
            <a:off x="5712456" y="3519489"/>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Publish / Subscribe</a:t>
            </a:r>
          </a:p>
        </p:txBody>
      </p:sp>
      <p:sp>
        <p:nvSpPr>
          <p:cNvPr id="7" name="Request / Reply">
            <a:extLst>
              <a:ext uri="{FF2B5EF4-FFF2-40B4-BE49-F238E27FC236}">
                <a16:creationId xmlns:a16="http://schemas.microsoft.com/office/drawing/2014/main" id="{04D8D5E1-C8AA-4EDC-7879-EA524DF1B3BF}"/>
              </a:ext>
            </a:extLst>
          </p:cNvPr>
          <p:cNvSpPr/>
          <p:nvPr/>
        </p:nvSpPr>
        <p:spPr>
          <a:xfrm>
            <a:off x="5712456" y="4540253"/>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Request / Replay</a:t>
            </a:r>
          </a:p>
        </p:txBody>
      </p:sp>
      <p:sp>
        <p:nvSpPr>
          <p:cNvPr id="4" name="Point-to-Point">
            <a:extLst>
              <a:ext uri="{FF2B5EF4-FFF2-40B4-BE49-F238E27FC236}">
                <a16:creationId xmlns:a16="http://schemas.microsoft.com/office/drawing/2014/main" id="{6CB02B03-73E9-8B0F-99C2-5261CC3FAEFA}"/>
              </a:ext>
            </a:extLst>
          </p:cNvPr>
          <p:cNvSpPr/>
          <p:nvPr/>
        </p:nvSpPr>
        <p:spPr>
          <a:xfrm>
            <a:off x="5724204" y="2498725"/>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Point-to-Point</a:t>
            </a:r>
          </a:p>
        </p:txBody>
      </p:sp>
      <p:sp>
        <p:nvSpPr>
          <p:cNvPr id="6" name="Competing Consumers">
            <a:extLst>
              <a:ext uri="{FF2B5EF4-FFF2-40B4-BE49-F238E27FC236}">
                <a16:creationId xmlns:a16="http://schemas.microsoft.com/office/drawing/2014/main" id="{86C6E602-757C-AEF0-D59C-AD498528AFFF}"/>
              </a:ext>
            </a:extLst>
          </p:cNvPr>
          <p:cNvSpPr/>
          <p:nvPr/>
        </p:nvSpPr>
        <p:spPr>
          <a:xfrm>
            <a:off x="1023307" y="3009107"/>
            <a:ext cx="3575685" cy="1858963"/>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Competing Consumers</a:t>
            </a:r>
          </a:p>
        </p:txBody>
      </p:sp>
      <p:sp>
        <p:nvSpPr>
          <p:cNvPr id="2" name="Title 1">
            <a:extLst>
              <a:ext uri="{FF2B5EF4-FFF2-40B4-BE49-F238E27FC236}">
                <a16:creationId xmlns:a16="http://schemas.microsoft.com/office/drawing/2014/main" id="{44CC010F-7495-5046-CBC3-6A1AB5ED7BD5}"/>
              </a:ext>
            </a:extLst>
          </p:cNvPr>
          <p:cNvSpPr>
            <a:spLocks noGrp="1"/>
          </p:cNvSpPr>
          <p:nvPr>
            <p:ph type="title"/>
          </p:nvPr>
        </p:nvSpPr>
        <p:spPr/>
        <p:txBody>
          <a:bodyPr/>
          <a:lstStyle/>
          <a:p>
            <a:r>
              <a:rPr lang="en-US" dirty="0"/>
              <a:t>When to Use One Over the Others</a:t>
            </a:r>
          </a:p>
        </p:txBody>
      </p:sp>
    </p:spTree>
    <p:extLst>
      <p:ext uri="{BB962C8B-B14F-4D97-AF65-F5344CB8AC3E}">
        <p14:creationId xmlns:p14="http://schemas.microsoft.com/office/powerpoint/2010/main" val="4239817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fill="remove" grpId="0" nodeType="withEffect">
                                  <p:stCondLst>
                                    <p:cond delay="0"/>
                                  </p:stCondLst>
                                  <p:childTnLst>
                                    <p:animClr clrSpc="rgb" dir="cw">
                                      <p:cBhvr override="childStyle">
                                        <p:cTn id="6" dur="250" autoRev="1" fill="remove"/>
                                        <p:tgtEl>
                                          <p:spTgt spid="6"/>
                                        </p:tgtEl>
                                        <p:attrNameLst>
                                          <p:attrName>style.color</p:attrName>
                                        </p:attrNameLst>
                                      </p:cBhvr>
                                      <p:to>
                                        <a:schemeClr val="bg1"/>
                                      </p:to>
                                    </p:animClr>
                                    <p:animClr clrSpc="rgb" dir="cw">
                                      <p:cBhvr>
                                        <p:cTn id="7" dur="250" autoRev="1" fill="remove"/>
                                        <p:tgtEl>
                                          <p:spTgt spid="6"/>
                                        </p:tgtEl>
                                        <p:attrNameLst>
                                          <p:attrName>fillcolor</p:attrName>
                                        </p:attrNameLst>
                                      </p:cBhvr>
                                      <p:to>
                                        <a:schemeClr val="bg1"/>
                                      </p:to>
                                    </p:animClr>
                                    <p:set>
                                      <p:cBhvr>
                                        <p:cTn id="8" dur="250" autoRev="1" fill="remove"/>
                                        <p:tgtEl>
                                          <p:spTgt spid="6"/>
                                        </p:tgtEl>
                                        <p:attrNameLst>
                                          <p:attrName>fill.type</p:attrName>
                                        </p:attrNameLst>
                                      </p:cBhvr>
                                      <p:to>
                                        <p:strVal val="solid"/>
                                      </p:to>
                                    </p:set>
                                    <p:set>
                                      <p:cBhvr>
                                        <p:cTn id="9" dur="250" autoRev="1" fill="remove"/>
                                        <p:tgtEl>
                                          <p:spTgt spid="6"/>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A5C856-959A-449D-18B2-BFC1134A2BB9}"/>
            </a:ext>
          </a:extLst>
        </p:cNvPr>
        <p:cNvGrpSpPr/>
        <p:nvPr/>
      </p:nvGrpSpPr>
      <p:grpSpPr>
        <a:xfrm>
          <a:off x="0" y="0"/>
          <a:ext cx="0" cy="0"/>
          <a:chOff x="0" y="0"/>
          <a:chExt cx="0" cy="0"/>
        </a:xfrm>
      </p:grpSpPr>
      <p:sp>
        <p:nvSpPr>
          <p:cNvPr id="6" name="Competing Consumers">
            <a:extLst>
              <a:ext uri="{FF2B5EF4-FFF2-40B4-BE49-F238E27FC236}">
                <a16:creationId xmlns:a16="http://schemas.microsoft.com/office/drawing/2014/main" id="{C9303EBA-A818-2DCA-A516-09EA4ED15F29}"/>
              </a:ext>
            </a:extLst>
          </p:cNvPr>
          <p:cNvSpPr/>
          <p:nvPr/>
        </p:nvSpPr>
        <p:spPr>
          <a:xfrm>
            <a:off x="1023307" y="3009107"/>
            <a:ext cx="3575685" cy="1858963"/>
          </a:xfrm>
          <a:prstGeom prst="roundRect">
            <a:avLst/>
          </a:prstGeom>
          <a:solidFill>
            <a:srgbClr val="70AD47"/>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bg1"/>
                </a:solidFill>
              </a:rPr>
              <a:t>Competing Consumers</a:t>
            </a:r>
          </a:p>
        </p:txBody>
      </p:sp>
      <p:sp>
        <p:nvSpPr>
          <p:cNvPr id="5" name="Publish / Subscribe">
            <a:extLst>
              <a:ext uri="{FF2B5EF4-FFF2-40B4-BE49-F238E27FC236}">
                <a16:creationId xmlns:a16="http://schemas.microsoft.com/office/drawing/2014/main" id="{061E799D-911D-98FE-979E-437309DF7206}"/>
              </a:ext>
            </a:extLst>
          </p:cNvPr>
          <p:cNvSpPr/>
          <p:nvPr/>
        </p:nvSpPr>
        <p:spPr>
          <a:xfrm>
            <a:off x="5712456" y="3519489"/>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Publish / Subscribe</a:t>
            </a:r>
          </a:p>
        </p:txBody>
      </p:sp>
      <p:sp>
        <p:nvSpPr>
          <p:cNvPr id="7" name="Request / Reply">
            <a:extLst>
              <a:ext uri="{FF2B5EF4-FFF2-40B4-BE49-F238E27FC236}">
                <a16:creationId xmlns:a16="http://schemas.microsoft.com/office/drawing/2014/main" id="{9C8E8E51-AD8E-778E-89E7-F83F80BB29B8}"/>
              </a:ext>
            </a:extLst>
          </p:cNvPr>
          <p:cNvSpPr/>
          <p:nvPr/>
        </p:nvSpPr>
        <p:spPr>
          <a:xfrm>
            <a:off x="5712456" y="4540253"/>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Request / Replay</a:t>
            </a:r>
          </a:p>
        </p:txBody>
      </p:sp>
      <p:sp>
        <p:nvSpPr>
          <p:cNvPr id="4" name="Point-to-Point">
            <a:extLst>
              <a:ext uri="{FF2B5EF4-FFF2-40B4-BE49-F238E27FC236}">
                <a16:creationId xmlns:a16="http://schemas.microsoft.com/office/drawing/2014/main" id="{5CE0D135-A7CE-EEFB-F9F4-5E4154E55BD9}"/>
              </a:ext>
            </a:extLst>
          </p:cNvPr>
          <p:cNvSpPr/>
          <p:nvPr/>
        </p:nvSpPr>
        <p:spPr>
          <a:xfrm>
            <a:off x="5724204" y="2498725"/>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Point-to-Point</a:t>
            </a:r>
          </a:p>
        </p:txBody>
      </p:sp>
      <p:sp>
        <p:nvSpPr>
          <p:cNvPr id="17" name="Cover: Request/Reply">
            <a:extLst>
              <a:ext uri="{FF2B5EF4-FFF2-40B4-BE49-F238E27FC236}">
                <a16:creationId xmlns:a16="http://schemas.microsoft.com/office/drawing/2014/main" id="{BFB663DD-7924-D893-DB3E-0A57C4D9B3F9}"/>
              </a:ext>
            </a:extLst>
          </p:cNvPr>
          <p:cNvSpPr/>
          <p:nvPr/>
        </p:nvSpPr>
        <p:spPr>
          <a:xfrm>
            <a:off x="5712456" y="4540253"/>
            <a:ext cx="5456237" cy="838200"/>
          </a:xfrm>
          <a:prstGeom prst="roundRect">
            <a:avLst/>
          </a:prstGeom>
          <a:solidFill>
            <a:schemeClr val="tx1">
              <a:alpha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a:p>
        </p:txBody>
      </p:sp>
      <p:sp>
        <p:nvSpPr>
          <p:cNvPr id="16" name="Cover: Publish/Subscribe">
            <a:extLst>
              <a:ext uri="{FF2B5EF4-FFF2-40B4-BE49-F238E27FC236}">
                <a16:creationId xmlns:a16="http://schemas.microsoft.com/office/drawing/2014/main" id="{A84CDECE-4B9D-0F27-C3CF-03BF3CC8A107}"/>
              </a:ext>
            </a:extLst>
          </p:cNvPr>
          <p:cNvSpPr/>
          <p:nvPr/>
        </p:nvSpPr>
        <p:spPr>
          <a:xfrm>
            <a:off x="5712456" y="3519489"/>
            <a:ext cx="5456237" cy="838200"/>
          </a:xfrm>
          <a:prstGeom prst="roundRect">
            <a:avLst/>
          </a:prstGeom>
          <a:solidFill>
            <a:schemeClr val="tx1">
              <a:alpha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a:p>
        </p:txBody>
      </p:sp>
      <p:sp>
        <p:nvSpPr>
          <p:cNvPr id="15" name="Cover: Point-to-Point">
            <a:extLst>
              <a:ext uri="{FF2B5EF4-FFF2-40B4-BE49-F238E27FC236}">
                <a16:creationId xmlns:a16="http://schemas.microsoft.com/office/drawing/2014/main" id="{EE6B1B21-F813-D66D-5C32-60115E652018}"/>
              </a:ext>
            </a:extLst>
          </p:cNvPr>
          <p:cNvSpPr/>
          <p:nvPr/>
        </p:nvSpPr>
        <p:spPr>
          <a:xfrm>
            <a:off x="5724204" y="2498725"/>
            <a:ext cx="5456237" cy="838200"/>
          </a:xfrm>
          <a:prstGeom prst="roundRect">
            <a:avLst/>
          </a:prstGeom>
          <a:solidFill>
            <a:schemeClr val="tx1">
              <a:alpha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a:p>
        </p:txBody>
      </p:sp>
      <p:sp>
        <p:nvSpPr>
          <p:cNvPr id="2" name="Title 1">
            <a:extLst>
              <a:ext uri="{FF2B5EF4-FFF2-40B4-BE49-F238E27FC236}">
                <a16:creationId xmlns:a16="http://schemas.microsoft.com/office/drawing/2014/main" id="{59016102-E7FE-6456-4D27-4D9CE0910CC3}"/>
              </a:ext>
            </a:extLst>
          </p:cNvPr>
          <p:cNvSpPr>
            <a:spLocks noGrp="1"/>
          </p:cNvSpPr>
          <p:nvPr>
            <p:ph type="title"/>
          </p:nvPr>
        </p:nvSpPr>
        <p:spPr/>
        <p:txBody>
          <a:bodyPr/>
          <a:lstStyle/>
          <a:p>
            <a:r>
              <a:rPr lang="en-US" dirty="0"/>
              <a:t>When to Use One Over the Others</a:t>
            </a:r>
          </a:p>
        </p:txBody>
      </p:sp>
    </p:spTree>
    <p:extLst>
      <p:ext uri="{BB962C8B-B14F-4D97-AF65-F5344CB8AC3E}">
        <p14:creationId xmlns:p14="http://schemas.microsoft.com/office/powerpoint/2010/main" val="209605801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851565-C1B9-6711-184F-FE639EAE8825}"/>
            </a:ext>
          </a:extLst>
        </p:cNvPr>
        <p:cNvGrpSpPr/>
        <p:nvPr/>
      </p:nvGrpSpPr>
      <p:grpSpPr>
        <a:xfrm>
          <a:off x="0" y="0"/>
          <a:ext cx="0" cy="0"/>
          <a:chOff x="0" y="0"/>
          <a:chExt cx="0" cy="0"/>
        </a:xfrm>
      </p:grpSpPr>
      <p:sp>
        <p:nvSpPr>
          <p:cNvPr id="5" name="Publish / Subscribe">
            <a:extLst>
              <a:ext uri="{FF2B5EF4-FFF2-40B4-BE49-F238E27FC236}">
                <a16:creationId xmlns:a16="http://schemas.microsoft.com/office/drawing/2014/main" id="{E3D1D30C-D7AE-7EFF-8491-1D0A046FE04D}"/>
              </a:ext>
            </a:extLst>
          </p:cNvPr>
          <p:cNvSpPr/>
          <p:nvPr/>
        </p:nvSpPr>
        <p:spPr>
          <a:xfrm>
            <a:off x="5712456" y="3519489"/>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Publish / Subscribe</a:t>
            </a:r>
          </a:p>
        </p:txBody>
      </p:sp>
      <p:sp>
        <p:nvSpPr>
          <p:cNvPr id="7" name="Request / Reply">
            <a:extLst>
              <a:ext uri="{FF2B5EF4-FFF2-40B4-BE49-F238E27FC236}">
                <a16:creationId xmlns:a16="http://schemas.microsoft.com/office/drawing/2014/main" id="{AD5ED909-F3AB-8F3B-2DD9-40674DA6A21D}"/>
              </a:ext>
            </a:extLst>
          </p:cNvPr>
          <p:cNvSpPr/>
          <p:nvPr/>
        </p:nvSpPr>
        <p:spPr>
          <a:xfrm>
            <a:off x="5712456" y="4540253"/>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Request / Replay</a:t>
            </a:r>
          </a:p>
        </p:txBody>
      </p:sp>
      <p:sp>
        <p:nvSpPr>
          <p:cNvPr id="4" name="Point-to-Point">
            <a:extLst>
              <a:ext uri="{FF2B5EF4-FFF2-40B4-BE49-F238E27FC236}">
                <a16:creationId xmlns:a16="http://schemas.microsoft.com/office/drawing/2014/main" id="{5ACBEEE5-11A3-45D2-9F06-5FBB9035740F}"/>
              </a:ext>
            </a:extLst>
          </p:cNvPr>
          <p:cNvSpPr/>
          <p:nvPr/>
        </p:nvSpPr>
        <p:spPr>
          <a:xfrm>
            <a:off x="5724204" y="2498725"/>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Point-to-Point</a:t>
            </a:r>
          </a:p>
        </p:txBody>
      </p:sp>
      <p:sp>
        <p:nvSpPr>
          <p:cNvPr id="2" name="Title 1">
            <a:extLst>
              <a:ext uri="{FF2B5EF4-FFF2-40B4-BE49-F238E27FC236}">
                <a16:creationId xmlns:a16="http://schemas.microsoft.com/office/drawing/2014/main" id="{179816B3-D002-3131-29EA-F02739DF3815}"/>
              </a:ext>
            </a:extLst>
          </p:cNvPr>
          <p:cNvSpPr>
            <a:spLocks noGrp="1"/>
          </p:cNvSpPr>
          <p:nvPr>
            <p:ph type="title"/>
          </p:nvPr>
        </p:nvSpPr>
        <p:spPr/>
        <p:txBody>
          <a:bodyPr/>
          <a:lstStyle/>
          <a:p>
            <a:r>
              <a:rPr lang="en-US" dirty="0"/>
              <a:t>When to Use One Over the Others</a:t>
            </a:r>
          </a:p>
        </p:txBody>
      </p:sp>
    </p:spTree>
    <p:extLst>
      <p:ext uri="{BB962C8B-B14F-4D97-AF65-F5344CB8AC3E}">
        <p14:creationId xmlns:p14="http://schemas.microsoft.com/office/powerpoint/2010/main" val="3369049527"/>
      </p:ext>
    </p:extLst>
  </p:cSld>
  <p:clrMapOvr>
    <a:masterClrMapping/>
  </p:clrMapOvr>
  <mc:AlternateContent xmlns:mc="http://schemas.openxmlformats.org/markup-compatibility/2006" xmlns:p159="http://schemas.microsoft.com/office/powerpoint/2015/09/main">
    <mc:Choice Requires="p159">
      <p:transition advTm="0">
        <p159:morph option="byObject"/>
      </p:transition>
    </mc:Choice>
    <mc:Fallback xmlns="">
      <p:transition advTm="0">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21ACDC-C661-86BA-3226-31733119D5CF}"/>
            </a:ext>
          </a:extLst>
        </p:cNvPr>
        <p:cNvGrpSpPr/>
        <p:nvPr/>
      </p:nvGrpSpPr>
      <p:grpSpPr>
        <a:xfrm>
          <a:off x="0" y="0"/>
          <a:ext cx="0" cy="0"/>
          <a:chOff x="0" y="0"/>
          <a:chExt cx="0" cy="0"/>
        </a:xfrm>
      </p:grpSpPr>
      <p:sp>
        <p:nvSpPr>
          <p:cNvPr id="5" name="Publish / Subscribe">
            <a:extLst>
              <a:ext uri="{FF2B5EF4-FFF2-40B4-BE49-F238E27FC236}">
                <a16:creationId xmlns:a16="http://schemas.microsoft.com/office/drawing/2014/main" id="{412EE667-671F-CC8D-21C5-48E7855909FB}"/>
              </a:ext>
            </a:extLst>
          </p:cNvPr>
          <p:cNvSpPr/>
          <p:nvPr/>
        </p:nvSpPr>
        <p:spPr>
          <a:xfrm>
            <a:off x="3367881" y="3519486"/>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Publish / Subscribe</a:t>
            </a:r>
          </a:p>
        </p:txBody>
      </p:sp>
      <p:sp>
        <p:nvSpPr>
          <p:cNvPr id="7" name="Request / Reply">
            <a:extLst>
              <a:ext uri="{FF2B5EF4-FFF2-40B4-BE49-F238E27FC236}">
                <a16:creationId xmlns:a16="http://schemas.microsoft.com/office/drawing/2014/main" id="{EA7184E7-09C4-FBDA-C9EE-8EE9A381C27B}"/>
              </a:ext>
            </a:extLst>
          </p:cNvPr>
          <p:cNvSpPr/>
          <p:nvPr/>
        </p:nvSpPr>
        <p:spPr>
          <a:xfrm>
            <a:off x="3367881" y="4540250"/>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Request / Replay</a:t>
            </a:r>
          </a:p>
        </p:txBody>
      </p:sp>
      <p:sp>
        <p:nvSpPr>
          <p:cNvPr id="4" name="Point-to-Point">
            <a:extLst>
              <a:ext uri="{FF2B5EF4-FFF2-40B4-BE49-F238E27FC236}">
                <a16:creationId xmlns:a16="http://schemas.microsoft.com/office/drawing/2014/main" id="{E23E1858-46CE-87B7-AC27-1F698983A926}"/>
              </a:ext>
            </a:extLst>
          </p:cNvPr>
          <p:cNvSpPr/>
          <p:nvPr/>
        </p:nvSpPr>
        <p:spPr>
          <a:xfrm>
            <a:off x="3379629" y="2498722"/>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Point-to-Point</a:t>
            </a:r>
          </a:p>
        </p:txBody>
      </p:sp>
      <p:sp>
        <p:nvSpPr>
          <p:cNvPr id="2" name="Title 1">
            <a:extLst>
              <a:ext uri="{FF2B5EF4-FFF2-40B4-BE49-F238E27FC236}">
                <a16:creationId xmlns:a16="http://schemas.microsoft.com/office/drawing/2014/main" id="{B6FFD405-587E-B3F1-4744-5F72D7082A47}"/>
              </a:ext>
            </a:extLst>
          </p:cNvPr>
          <p:cNvSpPr>
            <a:spLocks noGrp="1"/>
          </p:cNvSpPr>
          <p:nvPr>
            <p:ph type="title"/>
          </p:nvPr>
        </p:nvSpPr>
        <p:spPr/>
        <p:txBody>
          <a:bodyPr/>
          <a:lstStyle/>
          <a:p>
            <a:r>
              <a:rPr lang="en-US" dirty="0"/>
              <a:t>When to Use One Over the Others</a:t>
            </a:r>
          </a:p>
        </p:txBody>
      </p:sp>
    </p:spTree>
    <p:extLst>
      <p:ext uri="{BB962C8B-B14F-4D97-AF65-F5344CB8AC3E}">
        <p14:creationId xmlns:p14="http://schemas.microsoft.com/office/powerpoint/2010/main" val="358692965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87E88B-7FB2-6E32-A3D4-B1EB221B4164}"/>
            </a:ext>
          </a:extLst>
        </p:cNvPr>
        <p:cNvGrpSpPr/>
        <p:nvPr/>
      </p:nvGrpSpPr>
      <p:grpSpPr>
        <a:xfrm>
          <a:off x="0" y="0"/>
          <a:ext cx="0" cy="0"/>
          <a:chOff x="0" y="0"/>
          <a:chExt cx="0" cy="0"/>
        </a:xfrm>
      </p:grpSpPr>
      <p:sp>
        <p:nvSpPr>
          <p:cNvPr id="5" name="Publish / Subscribe">
            <a:extLst>
              <a:ext uri="{FF2B5EF4-FFF2-40B4-BE49-F238E27FC236}">
                <a16:creationId xmlns:a16="http://schemas.microsoft.com/office/drawing/2014/main" id="{5EF9CADC-08D1-8233-1BCA-0A9A7BD27209}"/>
              </a:ext>
            </a:extLst>
          </p:cNvPr>
          <p:cNvSpPr/>
          <p:nvPr/>
        </p:nvSpPr>
        <p:spPr>
          <a:xfrm>
            <a:off x="3367881" y="3519486"/>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Publish / Subscribe</a:t>
            </a:r>
          </a:p>
        </p:txBody>
      </p:sp>
      <p:sp>
        <p:nvSpPr>
          <p:cNvPr id="7" name="Request / Reply">
            <a:extLst>
              <a:ext uri="{FF2B5EF4-FFF2-40B4-BE49-F238E27FC236}">
                <a16:creationId xmlns:a16="http://schemas.microsoft.com/office/drawing/2014/main" id="{BCA7ED84-C0BB-3C9C-8F0D-ECA734B073C2}"/>
              </a:ext>
            </a:extLst>
          </p:cNvPr>
          <p:cNvSpPr/>
          <p:nvPr/>
        </p:nvSpPr>
        <p:spPr>
          <a:xfrm>
            <a:off x="3367881" y="4540250"/>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Request / Replay</a:t>
            </a:r>
          </a:p>
        </p:txBody>
      </p:sp>
      <p:sp>
        <p:nvSpPr>
          <p:cNvPr id="4" name="Point-to-Point">
            <a:extLst>
              <a:ext uri="{FF2B5EF4-FFF2-40B4-BE49-F238E27FC236}">
                <a16:creationId xmlns:a16="http://schemas.microsoft.com/office/drawing/2014/main" id="{11AF5834-27A2-0950-C384-29145A5806FE}"/>
              </a:ext>
            </a:extLst>
          </p:cNvPr>
          <p:cNvSpPr/>
          <p:nvPr/>
        </p:nvSpPr>
        <p:spPr>
          <a:xfrm>
            <a:off x="3379629" y="2498722"/>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Point-to-Point</a:t>
            </a:r>
          </a:p>
        </p:txBody>
      </p:sp>
      <p:sp>
        <p:nvSpPr>
          <p:cNvPr id="17" name="Cover: Request/Reply">
            <a:extLst>
              <a:ext uri="{FF2B5EF4-FFF2-40B4-BE49-F238E27FC236}">
                <a16:creationId xmlns:a16="http://schemas.microsoft.com/office/drawing/2014/main" id="{D062B17C-8D6E-0735-9012-1EA6791B2FF3}"/>
              </a:ext>
            </a:extLst>
          </p:cNvPr>
          <p:cNvSpPr/>
          <p:nvPr/>
        </p:nvSpPr>
        <p:spPr>
          <a:xfrm>
            <a:off x="3367881" y="4540250"/>
            <a:ext cx="5456237" cy="838200"/>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a:p>
        </p:txBody>
      </p:sp>
      <p:sp>
        <p:nvSpPr>
          <p:cNvPr id="16" name="Cover: Publish/Subscribe">
            <a:extLst>
              <a:ext uri="{FF2B5EF4-FFF2-40B4-BE49-F238E27FC236}">
                <a16:creationId xmlns:a16="http://schemas.microsoft.com/office/drawing/2014/main" id="{7CB1EBB1-2C40-4A1F-0A94-0C3735FB06A8}"/>
              </a:ext>
            </a:extLst>
          </p:cNvPr>
          <p:cNvSpPr/>
          <p:nvPr/>
        </p:nvSpPr>
        <p:spPr>
          <a:xfrm>
            <a:off x="3367881" y="3519486"/>
            <a:ext cx="5456237" cy="838200"/>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a:p>
        </p:txBody>
      </p:sp>
      <p:sp>
        <p:nvSpPr>
          <p:cNvPr id="2" name="Title 1">
            <a:extLst>
              <a:ext uri="{FF2B5EF4-FFF2-40B4-BE49-F238E27FC236}">
                <a16:creationId xmlns:a16="http://schemas.microsoft.com/office/drawing/2014/main" id="{68E06C95-0E64-C0A8-B619-357BCA581BA9}"/>
              </a:ext>
            </a:extLst>
          </p:cNvPr>
          <p:cNvSpPr>
            <a:spLocks noGrp="1"/>
          </p:cNvSpPr>
          <p:nvPr>
            <p:ph type="title"/>
          </p:nvPr>
        </p:nvSpPr>
        <p:spPr/>
        <p:txBody>
          <a:bodyPr/>
          <a:lstStyle/>
          <a:p>
            <a:r>
              <a:rPr lang="en-US" dirty="0"/>
              <a:t>When to Use One Over the Others</a:t>
            </a:r>
          </a:p>
        </p:txBody>
      </p:sp>
    </p:spTree>
    <p:extLst>
      <p:ext uri="{BB962C8B-B14F-4D97-AF65-F5344CB8AC3E}">
        <p14:creationId xmlns:p14="http://schemas.microsoft.com/office/powerpoint/2010/main" val="185623872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BB2254-C69A-ED38-333C-3EF7F520B81A}"/>
            </a:ext>
          </a:extLst>
        </p:cNvPr>
        <p:cNvGrpSpPr/>
        <p:nvPr/>
      </p:nvGrpSpPr>
      <p:grpSpPr>
        <a:xfrm>
          <a:off x="0" y="0"/>
          <a:ext cx="0" cy="0"/>
          <a:chOff x="0" y="0"/>
          <a:chExt cx="0" cy="0"/>
        </a:xfrm>
      </p:grpSpPr>
      <p:sp>
        <p:nvSpPr>
          <p:cNvPr id="5" name="Publish / Subscribe">
            <a:extLst>
              <a:ext uri="{FF2B5EF4-FFF2-40B4-BE49-F238E27FC236}">
                <a16:creationId xmlns:a16="http://schemas.microsoft.com/office/drawing/2014/main" id="{D13615EC-470A-3C96-E73A-3320EB7D3AE8}"/>
              </a:ext>
            </a:extLst>
          </p:cNvPr>
          <p:cNvSpPr/>
          <p:nvPr/>
        </p:nvSpPr>
        <p:spPr>
          <a:xfrm>
            <a:off x="3367881" y="3519486"/>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Publish / Subscribe</a:t>
            </a:r>
          </a:p>
        </p:txBody>
      </p:sp>
      <p:sp>
        <p:nvSpPr>
          <p:cNvPr id="7" name="Request / Reply">
            <a:extLst>
              <a:ext uri="{FF2B5EF4-FFF2-40B4-BE49-F238E27FC236}">
                <a16:creationId xmlns:a16="http://schemas.microsoft.com/office/drawing/2014/main" id="{00B7925F-1E06-F681-950F-31D8B1B4BD7C}"/>
              </a:ext>
            </a:extLst>
          </p:cNvPr>
          <p:cNvSpPr/>
          <p:nvPr/>
        </p:nvSpPr>
        <p:spPr>
          <a:xfrm>
            <a:off x="3367881" y="4540250"/>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Request / Replay</a:t>
            </a:r>
          </a:p>
        </p:txBody>
      </p:sp>
      <p:sp>
        <p:nvSpPr>
          <p:cNvPr id="4" name="Point-to-Point">
            <a:extLst>
              <a:ext uri="{FF2B5EF4-FFF2-40B4-BE49-F238E27FC236}">
                <a16:creationId xmlns:a16="http://schemas.microsoft.com/office/drawing/2014/main" id="{29F225F6-8E90-8B29-A6D5-343266E9A316}"/>
              </a:ext>
            </a:extLst>
          </p:cNvPr>
          <p:cNvSpPr/>
          <p:nvPr/>
        </p:nvSpPr>
        <p:spPr>
          <a:xfrm>
            <a:off x="3379629" y="2498722"/>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Point-to-Point</a:t>
            </a:r>
          </a:p>
        </p:txBody>
      </p:sp>
      <p:sp>
        <p:nvSpPr>
          <p:cNvPr id="17" name="Cover: Request/Reply">
            <a:extLst>
              <a:ext uri="{FF2B5EF4-FFF2-40B4-BE49-F238E27FC236}">
                <a16:creationId xmlns:a16="http://schemas.microsoft.com/office/drawing/2014/main" id="{B6E8057F-5631-DB78-08C1-3424F29CAF65}"/>
              </a:ext>
            </a:extLst>
          </p:cNvPr>
          <p:cNvSpPr/>
          <p:nvPr/>
        </p:nvSpPr>
        <p:spPr>
          <a:xfrm>
            <a:off x="3367881" y="4540250"/>
            <a:ext cx="5456237" cy="838200"/>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a:p>
        </p:txBody>
      </p:sp>
      <p:sp>
        <p:nvSpPr>
          <p:cNvPr id="15" name="Cover: Point-to-Point">
            <a:extLst>
              <a:ext uri="{FF2B5EF4-FFF2-40B4-BE49-F238E27FC236}">
                <a16:creationId xmlns:a16="http://schemas.microsoft.com/office/drawing/2014/main" id="{58CF0EDA-534A-7BBB-ED6B-2C12BA562204}"/>
              </a:ext>
            </a:extLst>
          </p:cNvPr>
          <p:cNvSpPr/>
          <p:nvPr/>
        </p:nvSpPr>
        <p:spPr>
          <a:xfrm>
            <a:off x="3379629" y="2498722"/>
            <a:ext cx="5456237" cy="838200"/>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a:p>
        </p:txBody>
      </p:sp>
      <p:sp>
        <p:nvSpPr>
          <p:cNvPr id="2" name="Title 1">
            <a:extLst>
              <a:ext uri="{FF2B5EF4-FFF2-40B4-BE49-F238E27FC236}">
                <a16:creationId xmlns:a16="http://schemas.microsoft.com/office/drawing/2014/main" id="{5A3C2604-445C-059C-15E2-13C3A3BBF430}"/>
              </a:ext>
            </a:extLst>
          </p:cNvPr>
          <p:cNvSpPr>
            <a:spLocks noGrp="1"/>
          </p:cNvSpPr>
          <p:nvPr>
            <p:ph type="title"/>
          </p:nvPr>
        </p:nvSpPr>
        <p:spPr/>
        <p:txBody>
          <a:bodyPr/>
          <a:lstStyle/>
          <a:p>
            <a:r>
              <a:rPr lang="en-US" dirty="0"/>
              <a:t>When to Use One Over the Others</a:t>
            </a:r>
          </a:p>
        </p:txBody>
      </p:sp>
    </p:spTree>
    <p:extLst>
      <p:ext uri="{BB962C8B-B14F-4D97-AF65-F5344CB8AC3E}">
        <p14:creationId xmlns:p14="http://schemas.microsoft.com/office/powerpoint/2010/main" val="6574619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EAA19F-85AB-B2F7-FCDD-34A185B470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1F6D58-C470-6EA6-4901-61F0FB00AD20}"/>
              </a:ext>
            </a:extLst>
          </p:cNvPr>
          <p:cNvSpPr>
            <a:spLocks noGrp="1"/>
          </p:cNvSpPr>
          <p:nvPr>
            <p:ph type="title"/>
          </p:nvPr>
        </p:nvSpPr>
        <p:spPr/>
        <p:txBody>
          <a:bodyPr/>
          <a:lstStyle/>
          <a:p>
            <a:r>
              <a:rPr lang="en-US"/>
              <a:t>Use Cases</a:t>
            </a:r>
            <a:endParaRPr lang="en-US" dirty="0"/>
          </a:p>
        </p:txBody>
      </p:sp>
      <p:sp>
        <p:nvSpPr>
          <p:cNvPr id="3" name="Primary Context Box">
            <a:extLst>
              <a:ext uri="{FF2B5EF4-FFF2-40B4-BE49-F238E27FC236}">
                <a16:creationId xmlns:a16="http://schemas.microsoft.com/office/drawing/2014/main" id="{C04BEB5D-C485-820C-CEEF-DB99D18ECB30}"/>
              </a:ext>
            </a:extLst>
          </p:cNvPr>
          <p:cNvSpPr/>
          <p:nvPr/>
        </p:nvSpPr>
        <p:spPr>
          <a:xfrm>
            <a:off x="731203" y="2914680"/>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Job Queue</a:t>
            </a:r>
          </a:p>
        </p:txBody>
      </p:sp>
      <p:sp>
        <p:nvSpPr>
          <p:cNvPr id="4" name="Primary Context Box">
            <a:extLst>
              <a:ext uri="{FF2B5EF4-FFF2-40B4-BE49-F238E27FC236}">
                <a16:creationId xmlns:a16="http://schemas.microsoft.com/office/drawing/2014/main" id="{970B6E92-72F9-4850-37A6-55794A730712}"/>
              </a:ext>
            </a:extLst>
          </p:cNvPr>
          <p:cNvSpPr/>
          <p:nvPr/>
        </p:nvSpPr>
        <p:spPr>
          <a:xfrm>
            <a:off x="4503547" y="2914680"/>
            <a:ext cx="3575685"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Task Scheduling</a:t>
            </a:r>
          </a:p>
        </p:txBody>
      </p:sp>
      <p:sp>
        <p:nvSpPr>
          <p:cNvPr id="5" name="Secondary Content Box">
            <a:extLst>
              <a:ext uri="{FF2B5EF4-FFF2-40B4-BE49-F238E27FC236}">
                <a16:creationId xmlns:a16="http://schemas.microsoft.com/office/drawing/2014/main" id="{05CB7902-FEF7-9FAC-E715-971C46AB6CA9}"/>
              </a:ext>
            </a:extLst>
          </p:cNvPr>
          <p:cNvSpPr/>
          <p:nvPr/>
        </p:nvSpPr>
        <p:spPr>
          <a:xfrm>
            <a:off x="8275891" y="2914680"/>
            <a:ext cx="3549397" cy="1020762"/>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Order Processing</a:t>
            </a:r>
          </a:p>
        </p:txBody>
      </p:sp>
    </p:spTree>
    <p:extLst>
      <p:ext uri="{BB962C8B-B14F-4D97-AF65-F5344CB8AC3E}">
        <p14:creationId xmlns:p14="http://schemas.microsoft.com/office/powerpoint/2010/main" val="3277833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E3E079-8C0E-1A46-5CD6-B046CE70B383}"/>
            </a:ext>
          </a:extLst>
        </p:cNvPr>
        <p:cNvGrpSpPr/>
        <p:nvPr/>
      </p:nvGrpSpPr>
      <p:grpSpPr>
        <a:xfrm>
          <a:off x="0" y="0"/>
          <a:ext cx="0" cy="0"/>
          <a:chOff x="0" y="0"/>
          <a:chExt cx="0" cy="0"/>
        </a:xfrm>
      </p:grpSpPr>
      <p:sp>
        <p:nvSpPr>
          <p:cNvPr id="5" name="Publish / Subscribe">
            <a:extLst>
              <a:ext uri="{FF2B5EF4-FFF2-40B4-BE49-F238E27FC236}">
                <a16:creationId xmlns:a16="http://schemas.microsoft.com/office/drawing/2014/main" id="{5EB8F72B-72F1-26C6-CBC2-2699454D5342}"/>
              </a:ext>
            </a:extLst>
          </p:cNvPr>
          <p:cNvSpPr/>
          <p:nvPr/>
        </p:nvSpPr>
        <p:spPr>
          <a:xfrm>
            <a:off x="3367881" y="3519486"/>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Publish / Subscribe</a:t>
            </a:r>
          </a:p>
        </p:txBody>
      </p:sp>
      <p:sp>
        <p:nvSpPr>
          <p:cNvPr id="7" name="Request / Reply">
            <a:extLst>
              <a:ext uri="{FF2B5EF4-FFF2-40B4-BE49-F238E27FC236}">
                <a16:creationId xmlns:a16="http://schemas.microsoft.com/office/drawing/2014/main" id="{E471E6B9-CE26-BF6C-5B3C-F155941B8A1A}"/>
              </a:ext>
            </a:extLst>
          </p:cNvPr>
          <p:cNvSpPr/>
          <p:nvPr/>
        </p:nvSpPr>
        <p:spPr>
          <a:xfrm>
            <a:off x="3367881" y="4540250"/>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Request / Replay</a:t>
            </a:r>
          </a:p>
        </p:txBody>
      </p:sp>
      <p:sp>
        <p:nvSpPr>
          <p:cNvPr id="4" name="Point-to-Point">
            <a:extLst>
              <a:ext uri="{FF2B5EF4-FFF2-40B4-BE49-F238E27FC236}">
                <a16:creationId xmlns:a16="http://schemas.microsoft.com/office/drawing/2014/main" id="{7E6408EC-0051-BF14-DD36-EAEA53158EB7}"/>
              </a:ext>
            </a:extLst>
          </p:cNvPr>
          <p:cNvSpPr/>
          <p:nvPr/>
        </p:nvSpPr>
        <p:spPr>
          <a:xfrm>
            <a:off x="3379629" y="2498722"/>
            <a:ext cx="54562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2"/>
                </a:solidFill>
              </a:rPr>
              <a:t>Point-to-Point</a:t>
            </a:r>
          </a:p>
        </p:txBody>
      </p:sp>
      <p:sp>
        <p:nvSpPr>
          <p:cNvPr id="16" name="Cover: Publish/Subscribe">
            <a:extLst>
              <a:ext uri="{FF2B5EF4-FFF2-40B4-BE49-F238E27FC236}">
                <a16:creationId xmlns:a16="http://schemas.microsoft.com/office/drawing/2014/main" id="{CC810628-36D3-F998-4E1D-EEB1E5FFD264}"/>
              </a:ext>
            </a:extLst>
          </p:cNvPr>
          <p:cNvSpPr/>
          <p:nvPr/>
        </p:nvSpPr>
        <p:spPr>
          <a:xfrm>
            <a:off x="3367881" y="3519486"/>
            <a:ext cx="5456237" cy="838200"/>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a:p>
        </p:txBody>
      </p:sp>
      <p:sp>
        <p:nvSpPr>
          <p:cNvPr id="15" name="Cover: Point-to-Point">
            <a:extLst>
              <a:ext uri="{FF2B5EF4-FFF2-40B4-BE49-F238E27FC236}">
                <a16:creationId xmlns:a16="http://schemas.microsoft.com/office/drawing/2014/main" id="{C66443A5-B5CF-1513-89A5-E02E23D1D70E}"/>
              </a:ext>
            </a:extLst>
          </p:cNvPr>
          <p:cNvSpPr/>
          <p:nvPr/>
        </p:nvSpPr>
        <p:spPr>
          <a:xfrm>
            <a:off x="3379629" y="2498722"/>
            <a:ext cx="5456237" cy="838200"/>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a:p>
        </p:txBody>
      </p:sp>
      <p:sp>
        <p:nvSpPr>
          <p:cNvPr id="2" name="Title 1">
            <a:extLst>
              <a:ext uri="{FF2B5EF4-FFF2-40B4-BE49-F238E27FC236}">
                <a16:creationId xmlns:a16="http://schemas.microsoft.com/office/drawing/2014/main" id="{4F34B638-7BD7-4A27-08C5-6651238947B4}"/>
              </a:ext>
            </a:extLst>
          </p:cNvPr>
          <p:cNvSpPr>
            <a:spLocks noGrp="1"/>
          </p:cNvSpPr>
          <p:nvPr>
            <p:ph type="title"/>
          </p:nvPr>
        </p:nvSpPr>
        <p:spPr/>
        <p:txBody>
          <a:bodyPr/>
          <a:lstStyle/>
          <a:p>
            <a:r>
              <a:rPr lang="en-US" dirty="0"/>
              <a:t>When to Use One Over the Others</a:t>
            </a:r>
          </a:p>
        </p:txBody>
      </p:sp>
    </p:spTree>
    <p:extLst>
      <p:ext uri="{BB962C8B-B14F-4D97-AF65-F5344CB8AC3E}">
        <p14:creationId xmlns:p14="http://schemas.microsoft.com/office/powerpoint/2010/main" val="143533676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6A05F-F45A-00A9-CD4B-3D612A6ACAC4}"/>
              </a:ext>
            </a:extLst>
          </p:cNvPr>
          <p:cNvSpPr>
            <a:spLocks noGrp="1"/>
          </p:cNvSpPr>
          <p:nvPr>
            <p:ph type="title"/>
          </p:nvPr>
        </p:nvSpPr>
        <p:spPr/>
        <p:txBody>
          <a:bodyPr>
            <a:normAutofit fontScale="90000"/>
          </a:bodyPr>
          <a:lstStyle/>
          <a:p>
            <a:r>
              <a:rPr lang="en-US" dirty="0"/>
              <a:t>Preview of What’s Next in the Workshop</a:t>
            </a:r>
          </a:p>
        </p:txBody>
      </p:sp>
      <p:sp>
        <p:nvSpPr>
          <p:cNvPr id="3" name="Rectangle: Rounded Corners 2">
            <a:extLst>
              <a:ext uri="{FF2B5EF4-FFF2-40B4-BE49-F238E27FC236}">
                <a16:creationId xmlns:a16="http://schemas.microsoft.com/office/drawing/2014/main" id="{A7B60A49-5A35-77AD-E291-841E6E9A8949}"/>
              </a:ext>
            </a:extLst>
          </p:cNvPr>
          <p:cNvSpPr/>
          <p:nvPr/>
        </p:nvSpPr>
        <p:spPr>
          <a:xfrm>
            <a:off x="1018380" y="1494906"/>
            <a:ext cx="4516437" cy="821257"/>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2"/>
                </a:solidFill>
              </a:rPr>
              <a:t>Routing and Processing</a:t>
            </a:r>
          </a:p>
        </p:txBody>
      </p:sp>
      <p:sp>
        <p:nvSpPr>
          <p:cNvPr id="4" name="Rectangle: Rounded Corners 3">
            <a:extLst>
              <a:ext uri="{FF2B5EF4-FFF2-40B4-BE49-F238E27FC236}">
                <a16:creationId xmlns:a16="http://schemas.microsoft.com/office/drawing/2014/main" id="{88C020F1-D08B-E8A3-602B-F1FB04D14833}"/>
              </a:ext>
            </a:extLst>
          </p:cNvPr>
          <p:cNvSpPr/>
          <p:nvPr/>
        </p:nvSpPr>
        <p:spPr>
          <a:xfrm>
            <a:off x="6657179" y="1489866"/>
            <a:ext cx="4516437" cy="821257"/>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2"/>
                </a:solidFill>
              </a:rPr>
              <a:t>Advanced Processing Techniques</a:t>
            </a:r>
          </a:p>
        </p:txBody>
      </p:sp>
      <p:sp>
        <p:nvSpPr>
          <p:cNvPr id="5" name="Rectangle: Rounded Corners 4">
            <a:extLst>
              <a:ext uri="{FF2B5EF4-FFF2-40B4-BE49-F238E27FC236}">
                <a16:creationId xmlns:a16="http://schemas.microsoft.com/office/drawing/2014/main" id="{2E99F705-857A-D919-C8CF-2843915D3EDE}"/>
              </a:ext>
            </a:extLst>
          </p:cNvPr>
          <p:cNvSpPr/>
          <p:nvPr/>
        </p:nvSpPr>
        <p:spPr>
          <a:xfrm>
            <a:off x="1018380" y="2507197"/>
            <a:ext cx="4516437" cy="821257"/>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2"/>
                </a:solidFill>
              </a:rPr>
              <a:t>Resilience and Reliability</a:t>
            </a:r>
          </a:p>
        </p:txBody>
      </p:sp>
      <p:sp>
        <p:nvSpPr>
          <p:cNvPr id="6" name="Rectangle: Rounded Corners 5">
            <a:extLst>
              <a:ext uri="{FF2B5EF4-FFF2-40B4-BE49-F238E27FC236}">
                <a16:creationId xmlns:a16="http://schemas.microsoft.com/office/drawing/2014/main" id="{4BD746AA-D663-CABF-58B7-30814229AB11}"/>
              </a:ext>
            </a:extLst>
          </p:cNvPr>
          <p:cNvSpPr/>
          <p:nvPr/>
        </p:nvSpPr>
        <p:spPr>
          <a:xfrm>
            <a:off x="6657179" y="2510630"/>
            <a:ext cx="4516437" cy="821257"/>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2"/>
                </a:solidFill>
              </a:rPr>
              <a:t>Streaming and Integrations</a:t>
            </a:r>
          </a:p>
        </p:txBody>
      </p:sp>
      <p:sp>
        <p:nvSpPr>
          <p:cNvPr id="7" name="Rectangle: Rounded Corners 6">
            <a:extLst>
              <a:ext uri="{FF2B5EF4-FFF2-40B4-BE49-F238E27FC236}">
                <a16:creationId xmlns:a16="http://schemas.microsoft.com/office/drawing/2014/main" id="{B6353387-CAE7-A5D0-207D-B40D47BB1265}"/>
              </a:ext>
            </a:extLst>
          </p:cNvPr>
          <p:cNvSpPr/>
          <p:nvPr/>
        </p:nvSpPr>
        <p:spPr>
          <a:xfrm>
            <a:off x="1018380" y="3536431"/>
            <a:ext cx="4516437" cy="821257"/>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2"/>
                </a:solidFill>
              </a:rPr>
              <a:t>Design Considerations</a:t>
            </a:r>
          </a:p>
        </p:txBody>
      </p:sp>
      <p:sp>
        <p:nvSpPr>
          <p:cNvPr id="8" name="Rectangle: Rounded Corners 7">
            <a:extLst>
              <a:ext uri="{FF2B5EF4-FFF2-40B4-BE49-F238E27FC236}">
                <a16:creationId xmlns:a16="http://schemas.microsoft.com/office/drawing/2014/main" id="{4AF998A1-D608-C7D8-9562-39B6C6C0D041}"/>
              </a:ext>
            </a:extLst>
          </p:cNvPr>
          <p:cNvSpPr/>
          <p:nvPr/>
        </p:nvSpPr>
        <p:spPr>
          <a:xfrm>
            <a:off x="6657179" y="3529199"/>
            <a:ext cx="4516437" cy="821257"/>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2"/>
                </a:solidFill>
              </a:rPr>
              <a:t>Hands-On Exercises</a:t>
            </a:r>
          </a:p>
        </p:txBody>
      </p:sp>
    </p:spTree>
    <p:extLst>
      <p:ext uri="{BB962C8B-B14F-4D97-AF65-F5344CB8AC3E}">
        <p14:creationId xmlns:p14="http://schemas.microsoft.com/office/powerpoint/2010/main" val="228383124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B386D-818B-A401-0FA6-0F608970A8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612B51-05D8-E3F8-FBE1-79E3753F9CE2}"/>
              </a:ext>
            </a:extLst>
          </p:cNvPr>
          <p:cNvSpPr>
            <a:spLocks noGrp="1"/>
          </p:cNvSpPr>
          <p:nvPr>
            <p:ph type="title"/>
          </p:nvPr>
        </p:nvSpPr>
        <p:spPr/>
        <p:txBody>
          <a:bodyPr>
            <a:normAutofit fontScale="90000"/>
          </a:bodyPr>
          <a:lstStyle/>
          <a:p>
            <a:r>
              <a:rPr lang="en-US" dirty="0"/>
              <a:t>Preview of What’s Next in the Workshop</a:t>
            </a:r>
          </a:p>
        </p:txBody>
      </p:sp>
      <p:sp>
        <p:nvSpPr>
          <p:cNvPr id="3" name="Rectangle: Rounded Corners 2">
            <a:extLst>
              <a:ext uri="{FF2B5EF4-FFF2-40B4-BE49-F238E27FC236}">
                <a16:creationId xmlns:a16="http://schemas.microsoft.com/office/drawing/2014/main" id="{CAFCD757-DEDE-D6AC-8B07-3B431CC07DB9}"/>
              </a:ext>
            </a:extLst>
          </p:cNvPr>
          <p:cNvSpPr/>
          <p:nvPr/>
        </p:nvSpPr>
        <p:spPr>
          <a:xfrm>
            <a:off x="3837781" y="1477963"/>
            <a:ext cx="45164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2"/>
                </a:solidFill>
              </a:rPr>
              <a:t>Routing and Processing</a:t>
            </a:r>
          </a:p>
        </p:txBody>
      </p:sp>
      <p:sp>
        <p:nvSpPr>
          <p:cNvPr id="9" name="Rectangle: Rounded Corners 8">
            <a:extLst>
              <a:ext uri="{FF2B5EF4-FFF2-40B4-BE49-F238E27FC236}">
                <a16:creationId xmlns:a16="http://schemas.microsoft.com/office/drawing/2014/main" id="{80465F4D-50EA-E9A5-9875-CB913FB5CDA5}"/>
              </a:ext>
            </a:extLst>
          </p:cNvPr>
          <p:cNvSpPr/>
          <p:nvPr/>
        </p:nvSpPr>
        <p:spPr>
          <a:xfrm>
            <a:off x="574044" y="3028476"/>
            <a:ext cx="3550282" cy="838200"/>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Message Routing</a:t>
            </a:r>
          </a:p>
        </p:txBody>
      </p:sp>
      <p:sp>
        <p:nvSpPr>
          <p:cNvPr id="10" name="Rectangle: Rounded Corners 9">
            <a:extLst>
              <a:ext uri="{FF2B5EF4-FFF2-40B4-BE49-F238E27FC236}">
                <a16:creationId xmlns:a16="http://schemas.microsoft.com/office/drawing/2014/main" id="{4A4C2991-F827-617F-CE04-FD6D531ED924}"/>
              </a:ext>
            </a:extLst>
          </p:cNvPr>
          <p:cNvSpPr/>
          <p:nvPr/>
        </p:nvSpPr>
        <p:spPr>
          <a:xfrm>
            <a:off x="4320066" y="3028476"/>
            <a:ext cx="3550282" cy="838200"/>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Dead Letter Queues</a:t>
            </a:r>
          </a:p>
        </p:txBody>
      </p:sp>
      <p:sp>
        <p:nvSpPr>
          <p:cNvPr id="11" name="Rectangle: Rounded Corners 10">
            <a:extLst>
              <a:ext uri="{FF2B5EF4-FFF2-40B4-BE49-F238E27FC236}">
                <a16:creationId xmlns:a16="http://schemas.microsoft.com/office/drawing/2014/main" id="{A721E413-E985-77CD-CD0E-854C5819FA1A}"/>
              </a:ext>
            </a:extLst>
          </p:cNvPr>
          <p:cNvSpPr/>
          <p:nvPr/>
        </p:nvSpPr>
        <p:spPr>
          <a:xfrm>
            <a:off x="8080240" y="3020081"/>
            <a:ext cx="3550282" cy="838200"/>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Message Filtering</a:t>
            </a:r>
          </a:p>
        </p:txBody>
      </p:sp>
      <p:sp>
        <p:nvSpPr>
          <p:cNvPr id="12" name="Rectangle: Rounded Corners 11">
            <a:extLst>
              <a:ext uri="{FF2B5EF4-FFF2-40B4-BE49-F238E27FC236}">
                <a16:creationId xmlns:a16="http://schemas.microsoft.com/office/drawing/2014/main" id="{D16483D7-A06E-68E4-F720-0BA84C08FA28}"/>
              </a:ext>
            </a:extLst>
          </p:cNvPr>
          <p:cNvSpPr/>
          <p:nvPr/>
        </p:nvSpPr>
        <p:spPr>
          <a:xfrm>
            <a:off x="1513843" y="4028747"/>
            <a:ext cx="3550282" cy="838200"/>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Aggregator</a:t>
            </a:r>
          </a:p>
        </p:txBody>
      </p:sp>
      <p:sp>
        <p:nvSpPr>
          <p:cNvPr id="13" name="Rectangle: Rounded Corners 12">
            <a:extLst>
              <a:ext uri="{FF2B5EF4-FFF2-40B4-BE49-F238E27FC236}">
                <a16:creationId xmlns:a16="http://schemas.microsoft.com/office/drawing/2014/main" id="{13BF2F3E-01B5-66B6-9BB4-CC240555C101}"/>
              </a:ext>
            </a:extLst>
          </p:cNvPr>
          <p:cNvSpPr/>
          <p:nvPr/>
        </p:nvSpPr>
        <p:spPr>
          <a:xfrm>
            <a:off x="6186488" y="4014970"/>
            <a:ext cx="3550282" cy="838200"/>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Scatter-Gather</a:t>
            </a:r>
          </a:p>
        </p:txBody>
      </p:sp>
    </p:spTree>
    <p:extLst>
      <p:ext uri="{BB962C8B-B14F-4D97-AF65-F5344CB8AC3E}">
        <p14:creationId xmlns:p14="http://schemas.microsoft.com/office/powerpoint/2010/main" val="450083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 shot of a computer&#10;&#10;AI-generated content may be incorrect.">
            <a:extLst>
              <a:ext uri="{FF2B5EF4-FFF2-40B4-BE49-F238E27FC236}">
                <a16:creationId xmlns:a16="http://schemas.microsoft.com/office/drawing/2014/main" id="{8AF5D87B-4A0F-7D5E-C898-73C5F3D11255}"/>
              </a:ext>
            </a:extLst>
          </p:cNvPr>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5389969" y="457200"/>
            <a:ext cx="5170245" cy="5760720"/>
          </a:xfrm>
          <a:noFill/>
        </p:spPr>
      </p:pic>
      <p:sp>
        <p:nvSpPr>
          <p:cNvPr id="13" name="Title 3">
            <a:extLst>
              <a:ext uri="{FF2B5EF4-FFF2-40B4-BE49-F238E27FC236}">
                <a16:creationId xmlns:a16="http://schemas.microsoft.com/office/drawing/2014/main" id="{B21DDA7E-B537-73FE-0EC9-A2E8A8508DFC}"/>
              </a:ext>
            </a:extLst>
          </p:cNvPr>
          <p:cNvSpPr>
            <a:spLocks noGrp="1"/>
          </p:cNvSpPr>
          <p:nvPr>
            <p:ph type="title"/>
          </p:nvPr>
        </p:nvSpPr>
        <p:spPr>
          <a:xfrm>
            <a:off x="548640" y="457200"/>
            <a:ext cx="3575304" cy="591312"/>
          </a:xfrm>
        </p:spPr>
        <p:txBody>
          <a:bodyPr/>
          <a:lstStyle/>
          <a:p>
            <a:r>
              <a:rPr lang="en-US" dirty="0"/>
              <a:t>Demonstration</a:t>
            </a:r>
          </a:p>
        </p:txBody>
      </p:sp>
      <p:sp>
        <p:nvSpPr>
          <p:cNvPr id="7" name="Primary Context Box">
            <a:extLst>
              <a:ext uri="{FF2B5EF4-FFF2-40B4-BE49-F238E27FC236}">
                <a16:creationId xmlns:a16="http://schemas.microsoft.com/office/drawing/2014/main" id="{299EE8BD-9F28-0B4E-B4EB-B538266DA5FD}"/>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Tree>
    <p:extLst>
      <p:ext uri="{BB962C8B-B14F-4D97-AF65-F5344CB8AC3E}">
        <p14:creationId xmlns:p14="http://schemas.microsoft.com/office/powerpoint/2010/main" val="146065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computer screen shot of a code&#10;&#10;AI-generated content may be incorrect.">
            <a:extLst>
              <a:ext uri="{FF2B5EF4-FFF2-40B4-BE49-F238E27FC236}">
                <a16:creationId xmlns:a16="http://schemas.microsoft.com/office/drawing/2014/main" id="{47048CFF-E93B-0A45-04DF-05881A1947D3}"/>
              </a:ext>
            </a:extLst>
          </p:cNvPr>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a:xfrm>
            <a:off x="4306824" y="1173282"/>
            <a:ext cx="7336536" cy="4328556"/>
          </a:xfrm>
          <a:noFill/>
        </p:spPr>
      </p:pic>
      <p:sp>
        <p:nvSpPr>
          <p:cNvPr id="9" name="Title 3">
            <a:extLst>
              <a:ext uri="{FF2B5EF4-FFF2-40B4-BE49-F238E27FC236}">
                <a16:creationId xmlns:a16="http://schemas.microsoft.com/office/drawing/2014/main" id="{18D728D1-7411-A0E9-4CE2-C178788FF3B2}"/>
              </a:ext>
            </a:extLst>
          </p:cNvPr>
          <p:cNvSpPr>
            <a:spLocks noGrp="1"/>
          </p:cNvSpPr>
          <p:nvPr>
            <p:ph type="title"/>
          </p:nvPr>
        </p:nvSpPr>
        <p:spPr>
          <a:xfrm>
            <a:off x="548640" y="457200"/>
            <a:ext cx="3575304" cy="591312"/>
          </a:xfrm>
        </p:spPr>
        <p:txBody>
          <a:bodyPr/>
          <a:lstStyle/>
          <a:p>
            <a:r>
              <a:rPr lang="en-US" dirty="0"/>
              <a:t>Demonstration</a:t>
            </a:r>
          </a:p>
        </p:txBody>
      </p:sp>
      <p:sp>
        <p:nvSpPr>
          <p:cNvPr id="10" name="Primary Context Box">
            <a:extLst>
              <a:ext uri="{FF2B5EF4-FFF2-40B4-BE49-F238E27FC236}">
                <a16:creationId xmlns:a16="http://schemas.microsoft.com/office/drawing/2014/main" id="{16FCAF48-6EFF-74B4-57EF-58505F821643}"/>
              </a:ext>
            </a:extLst>
          </p:cNvPr>
          <p:cNvSpPr/>
          <p:nvPr/>
        </p:nvSpPr>
        <p:spPr>
          <a:xfrm>
            <a:off x="548259" y="1057619"/>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Namespace</a:t>
            </a:r>
          </a:p>
        </p:txBody>
      </p:sp>
      <p:sp>
        <p:nvSpPr>
          <p:cNvPr id="12" name="Primary Context Box">
            <a:extLst>
              <a:ext uri="{FF2B5EF4-FFF2-40B4-BE49-F238E27FC236}">
                <a16:creationId xmlns:a16="http://schemas.microsoft.com/office/drawing/2014/main" id="{27C75A4F-9E9A-8F6C-E7BD-0DFDA8F639DB}"/>
              </a:ext>
            </a:extLst>
          </p:cNvPr>
          <p:cNvSpPr/>
          <p:nvPr/>
        </p:nvSpPr>
        <p:spPr>
          <a:xfrm>
            <a:off x="548256" y="1682827"/>
            <a:ext cx="3575685" cy="512835"/>
          </a:xfrm>
          <a:prstGeom prst="roundRect">
            <a:avLst/>
          </a:prstGeom>
          <a:solidFill>
            <a:schemeClr val="accent2">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solidFill>
              </a:rPr>
              <a:t>Create a Queue</a:t>
            </a:r>
          </a:p>
        </p:txBody>
      </p:sp>
      <p:sp>
        <p:nvSpPr>
          <p:cNvPr id="14" name="Rectangle: Rounded Corners 13">
            <a:extLst>
              <a:ext uri="{FF2B5EF4-FFF2-40B4-BE49-F238E27FC236}">
                <a16:creationId xmlns:a16="http://schemas.microsoft.com/office/drawing/2014/main" id="{0C799B65-C274-EAFD-BAAD-1B7D744612F6}"/>
              </a:ext>
            </a:extLst>
          </p:cNvPr>
          <p:cNvSpPr/>
          <p:nvPr/>
        </p:nvSpPr>
        <p:spPr>
          <a:xfrm>
            <a:off x="548259" y="1057619"/>
            <a:ext cx="3575685" cy="512835"/>
          </a:xfrm>
          <a:prstGeom prst="roundRect">
            <a:avLst/>
          </a:prstGeom>
          <a:solidFill>
            <a:schemeClr val="tx1">
              <a:alpha val="5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p>
        </p:txBody>
      </p:sp>
    </p:spTree>
    <p:extLst>
      <p:ext uri="{BB962C8B-B14F-4D97-AF65-F5344CB8AC3E}">
        <p14:creationId xmlns:p14="http://schemas.microsoft.com/office/powerpoint/2010/main" val="1233722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essaging Patterns Theme">
  <a:themeElements>
    <a:clrScheme name="Messaging Patterns">
      <a:dk1>
        <a:srgbClr val="333333"/>
      </a:dk1>
      <a:lt1>
        <a:srgbClr val="FFFFFF"/>
      </a:lt1>
      <a:dk2>
        <a:srgbClr val="003366"/>
      </a:dk2>
      <a:lt2>
        <a:srgbClr val="F4F6F7"/>
      </a:lt2>
      <a:accent1>
        <a:srgbClr val="003366"/>
      </a:accent1>
      <a:accent2>
        <a:srgbClr val="008080"/>
      </a:accent2>
      <a:accent3>
        <a:srgbClr val="DD3377"/>
      </a:accent3>
      <a:accent4>
        <a:srgbClr val="FF6600"/>
      </a:accent4>
      <a:accent5>
        <a:srgbClr val="3399FF"/>
      </a:accent5>
      <a:accent6>
        <a:srgbClr val="666666"/>
      </a:accent6>
      <a:hlink>
        <a:srgbClr val="3399FF"/>
      </a:hlink>
      <a:folHlink>
        <a:srgbClr val="DD3377"/>
      </a:folHlink>
    </a:clrScheme>
    <a:fontScheme name="Messaging Patterns">
      <a:majorFont>
        <a:latin typeface="Kamerik205 8"/>
        <a:ea typeface=""/>
        <a:cs typeface=""/>
      </a:majorFont>
      <a:minorFont>
        <a:latin typeface="Inte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74D1B7A-25F4-468A-BCD3-61BD71071BC8}" vid="{120AAE42-4739-44D7-83E5-4AE5E4AFEB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MessagingPatterns</Template>
  <TotalTime>779</TotalTime>
  <Words>3162</Words>
  <Application>Microsoft Office PowerPoint</Application>
  <PresentationFormat>Widescreen</PresentationFormat>
  <Paragraphs>603</Paragraphs>
  <Slides>72</Slides>
  <Notes>41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72</vt:i4>
      </vt:variant>
    </vt:vector>
  </HeadingPairs>
  <TitlesOfParts>
    <vt:vector size="77" baseType="lpstr">
      <vt:lpstr>Aptos</vt:lpstr>
      <vt:lpstr>Arial</vt:lpstr>
      <vt:lpstr>Inter</vt:lpstr>
      <vt:lpstr>Kamerik205 8</vt:lpstr>
      <vt:lpstr>Messaging Patterns Theme</vt:lpstr>
      <vt:lpstr>Core Messaging Patterns</vt:lpstr>
      <vt:lpstr>Core Messaging Patterns</vt:lpstr>
      <vt:lpstr>What is Point-to-Point Messaging</vt:lpstr>
      <vt:lpstr>Key Components</vt:lpstr>
      <vt:lpstr>Benefits</vt:lpstr>
      <vt:lpstr>Drawbacks</vt:lpstr>
      <vt:lpstr>Use Cases</vt:lpstr>
      <vt:lpstr>Demonstration</vt:lpstr>
      <vt:lpstr>Demonstration</vt:lpstr>
      <vt:lpstr>Demonstration</vt:lpstr>
      <vt:lpstr>Demonstration</vt:lpstr>
      <vt:lpstr>Demonstration</vt:lpstr>
      <vt:lpstr>Key Points to Remember</vt:lpstr>
      <vt:lpstr>Core Messaging Patterns</vt:lpstr>
      <vt:lpstr>What is Pub/Sub Messaging?</vt:lpstr>
      <vt:lpstr>Pub/Sub Key Components &amp; Flow</vt:lpstr>
      <vt:lpstr>Benefits</vt:lpstr>
      <vt:lpstr>Drawbacks</vt:lpstr>
      <vt:lpstr>Drawbacks</vt:lpstr>
      <vt:lpstr>Drawbacks</vt:lpstr>
      <vt:lpstr>Drawbacks</vt:lpstr>
      <vt:lpstr>Drawbacks</vt:lpstr>
      <vt:lpstr>Drawbacks</vt:lpstr>
      <vt:lpstr>Use Cases</vt:lpstr>
      <vt:lpstr>Demonstration</vt:lpstr>
      <vt:lpstr>Demonstration</vt:lpstr>
      <vt:lpstr>Demonstration</vt:lpstr>
      <vt:lpstr>Demonstration</vt:lpstr>
      <vt:lpstr>Demonstration</vt:lpstr>
      <vt:lpstr>Demonstration</vt:lpstr>
      <vt:lpstr>Demonstration</vt:lpstr>
      <vt:lpstr>Key Points to Remember</vt:lpstr>
      <vt:lpstr>Core Messaging Patterns</vt:lpstr>
      <vt:lpstr>What are Competing Consumers?</vt:lpstr>
      <vt:lpstr>Key Components &amp; Flow</vt:lpstr>
      <vt:lpstr>Benefits</vt:lpstr>
      <vt:lpstr>Drawbacks</vt:lpstr>
      <vt:lpstr>Drawbacks</vt:lpstr>
      <vt:lpstr>Demonstration</vt:lpstr>
      <vt:lpstr>Demonstration</vt:lpstr>
      <vt:lpstr>Demonstration</vt:lpstr>
      <vt:lpstr>Demonstration</vt:lpstr>
      <vt:lpstr>Demonstration</vt:lpstr>
      <vt:lpstr>Key Points to Remember</vt:lpstr>
      <vt:lpstr>Core Messaging Patterns</vt:lpstr>
      <vt:lpstr>What is Request/Reply Messaging?</vt:lpstr>
      <vt:lpstr>Key Components &amp; Flow</vt:lpstr>
      <vt:lpstr>Benefits</vt:lpstr>
      <vt:lpstr>Drawbacks</vt:lpstr>
      <vt:lpstr>Use Cases</vt:lpstr>
      <vt:lpstr>Demonstration</vt:lpstr>
      <vt:lpstr>Demonstration</vt:lpstr>
      <vt:lpstr>Demonstration</vt:lpstr>
      <vt:lpstr>Demonstration</vt:lpstr>
      <vt:lpstr>Demonstration</vt:lpstr>
      <vt:lpstr>Demonstration</vt:lpstr>
      <vt:lpstr>Demonstration</vt:lpstr>
      <vt:lpstr>Demonstration</vt:lpstr>
      <vt:lpstr>Demonstration</vt:lpstr>
      <vt:lpstr>Demonstration</vt:lpstr>
      <vt:lpstr>Key Points to Remember</vt:lpstr>
      <vt:lpstr>Core Messaging Patterns</vt:lpstr>
      <vt:lpstr>Importance in Building Robust Cloud Applications</vt:lpstr>
      <vt:lpstr>When to Use One Over the Others</vt:lpstr>
      <vt:lpstr>When to Use One Over the Others</vt:lpstr>
      <vt:lpstr>When to Use One Over the Others</vt:lpstr>
      <vt:lpstr>When to Use One Over the Others</vt:lpstr>
      <vt:lpstr>When to Use One Over the Others</vt:lpstr>
      <vt:lpstr>When to Use One Over the Others</vt:lpstr>
      <vt:lpstr>When to Use One Over the Others</vt:lpstr>
      <vt:lpstr>Preview of What’s Next in the Workshop</vt:lpstr>
      <vt:lpstr>Preview of What’s Next in the Workshop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Chad Green</dc:creator>
  <cp:lastModifiedBy>Chad Green</cp:lastModifiedBy>
  <cp:revision>26</cp:revision>
  <dcterms:created xsi:type="dcterms:W3CDTF">2025-07-21T02:58:25Z</dcterms:created>
  <dcterms:modified xsi:type="dcterms:W3CDTF">2025-08-08T11:03:17Z</dcterms:modified>
</cp:coreProperties>
</file>

<file path=docProps/thumbnail.jpeg>
</file>